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8" r:id="rId3"/>
    <p:sldId id="259" r:id="rId4"/>
    <p:sldId id="263" r:id="rId5"/>
    <p:sldId id="268" r:id="rId6"/>
    <p:sldId id="270" r:id="rId7"/>
    <p:sldId id="260" r:id="rId8"/>
    <p:sldId id="262" r:id="rId9"/>
    <p:sldId id="264" r:id="rId10"/>
    <p:sldId id="265" r:id="rId11"/>
    <p:sldId id="274" r:id="rId12"/>
    <p:sldId id="271" r:id="rId13"/>
    <p:sldId id="273" r:id="rId14"/>
    <p:sldId id="282" r:id="rId15"/>
    <p:sldId id="288" r:id="rId16"/>
    <p:sldId id="281" r:id="rId17"/>
    <p:sldId id="287" r:id="rId18"/>
    <p:sldId id="285" r:id="rId19"/>
    <p:sldId id="290" r:id="rId20"/>
    <p:sldId id="291" r:id="rId21"/>
    <p:sldId id="286" r:id="rId22"/>
    <p:sldId id="277" r:id="rId23"/>
    <p:sldId id="272" r:id="rId24"/>
    <p:sldId id="278" r:id="rId25"/>
    <p:sldId id="279" r:id="rId26"/>
    <p:sldId id="293" r:id="rId27"/>
    <p:sldId id="280" r:id="rId28"/>
    <p:sldId id="292" r:id="rId29"/>
    <p:sldId id="283" r:id="rId30"/>
  </p:sldIdLst>
  <p:sldSz cx="9144000" cy="6858000" type="screen4x3"/>
  <p:notesSz cx="6805613" cy="99441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FF"/>
    <a:srgbClr val="2C451B"/>
    <a:srgbClr val="660066"/>
    <a:srgbClr val="CCFFFF"/>
    <a:srgbClr val="99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Светлый стиль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94" autoAdjust="0"/>
    <p:restoredTop sz="96433" autoAdjust="0"/>
  </p:normalViewPr>
  <p:slideViewPr>
    <p:cSldViewPr snapToGrid="0">
      <p:cViewPr varScale="1">
        <p:scale>
          <a:sx n="87" d="100"/>
          <a:sy n="87" d="100"/>
        </p:scale>
        <p:origin x="1284" y="109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ru-RU" smtClean="0"/>
              <a:t>Образец заголовка</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9389A218-1BD9-44B7-AD25-60C2204205A7}" type="datetimeFigureOut">
              <a:rPr lang="ru-RU" smtClean="0"/>
              <a:pPr/>
              <a:t>06.03.2018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C5C7EFC-FB93-4B0A-97A4-5DFF6022B23C}" type="slidenum">
              <a:rPr lang="ru-RU" smtClean="0"/>
              <a:pPr/>
              <a:t>‹#›</a:t>
            </a:fld>
            <a:endParaRPr lang="ru-RU"/>
          </a:p>
        </p:txBody>
      </p:sp>
    </p:spTree>
    <p:extLst>
      <p:ext uri="{BB962C8B-B14F-4D97-AF65-F5344CB8AC3E}">
        <p14:creationId xmlns:p14="http://schemas.microsoft.com/office/powerpoint/2010/main" val="1795389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9389A218-1BD9-44B7-AD25-60C2204205A7}" type="datetimeFigureOut">
              <a:rPr lang="ru-RU" smtClean="0"/>
              <a:pPr/>
              <a:t>06.03.2018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C5C7EFC-FB93-4B0A-97A4-5DFF6022B23C}" type="slidenum">
              <a:rPr lang="ru-RU" smtClean="0"/>
              <a:pPr/>
              <a:t>‹#›</a:t>
            </a:fld>
            <a:endParaRPr lang="ru-RU"/>
          </a:p>
        </p:txBody>
      </p:sp>
    </p:spTree>
    <p:extLst>
      <p:ext uri="{BB962C8B-B14F-4D97-AF65-F5344CB8AC3E}">
        <p14:creationId xmlns:p14="http://schemas.microsoft.com/office/powerpoint/2010/main" val="16772015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9389A218-1BD9-44B7-AD25-60C2204205A7}" type="datetimeFigureOut">
              <a:rPr lang="ru-RU" smtClean="0"/>
              <a:pPr/>
              <a:t>06.03.2018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C5C7EFC-FB93-4B0A-97A4-5DFF6022B23C}" type="slidenum">
              <a:rPr lang="ru-RU" smtClean="0"/>
              <a:pPr/>
              <a:t>‹#›</a:t>
            </a:fld>
            <a:endParaRPr lang="ru-RU"/>
          </a:p>
        </p:txBody>
      </p:sp>
    </p:spTree>
    <p:extLst>
      <p:ext uri="{BB962C8B-B14F-4D97-AF65-F5344CB8AC3E}">
        <p14:creationId xmlns:p14="http://schemas.microsoft.com/office/powerpoint/2010/main" val="13193147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9389A218-1BD9-44B7-AD25-60C2204205A7}" type="datetimeFigureOut">
              <a:rPr lang="ru-RU" smtClean="0"/>
              <a:pPr/>
              <a:t>06.03.2018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C5C7EFC-FB93-4B0A-97A4-5DFF6022B23C}" type="slidenum">
              <a:rPr lang="ru-RU" smtClean="0"/>
              <a:pPr/>
              <a:t>‹#›</a:t>
            </a:fld>
            <a:endParaRPr lang="ru-RU"/>
          </a:p>
        </p:txBody>
      </p:sp>
    </p:spTree>
    <p:extLst>
      <p:ext uri="{BB962C8B-B14F-4D97-AF65-F5344CB8AC3E}">
        <p14:creationId xmlns:p14="http://schemas.microsoft.com/office/powerpoint/2010/main" val="36619137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ru-RU" smtClean="0"/>
              <a:t>Образец заголовка</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9389A218-1BD9-44B7-AD25-60C2204205A7}" type="datetimeFigureOut">
              <a:rPr lang="ru-RU" smtClean="0"/>
              <a:pPr/>
              <a:t>06.03.2018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C5C7EFC-FB93-4B0A-97A4-5DFF6022B23C}" type="slidenum">
              <a:rPr lang="ru-RU" smtClean="0"/>
              <a:pPr/>
              <a:t>‹#›</a:t>
            </a:fld>
            <a:endParaRPr lang="ru-RU"/>
          </a:p>
        </p:txBody>
      </p:sp>
    </p:spTree>
    <p:extLst>
      <p:ext uri="{BB962C8B-B14F-4D97-AF65-F5344CB8AC3E}">
        <p14:creationId xmlns:p14="http://schemas.microsoft.com/office/powerpoint/2010/main" val="1319446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9389A218-1BD9-44B7-AD25-60C2204205A7}" type="datetimeFigureOut">
              <a:rPr lang="ru-RU" smtClean="0"/>
              <a:pPr/>
              <a:t>06.03.2018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1C5C7EFC-FB93-4B0A-97A4-5DFF6022B23C}" type="slidenum">
              <a:rPr lang="ru-RU" smtClean="0"/>
              <a:pPr/>
              <a:t>‹#›</a:t>
            </a:fld>
            <a:endParaRPr lang="ru-RU"/>
          </a:p>
        </p:txBody>
      </p:sp>
    </p:spTree>
    <p:extLst>
      <p:ext uri="{BB962C8B-B14F-4D97-AF65-F5344CB8AC3E}">
        <p14:creationId xmlns:p14="http://schemas.microsoft.com/office/powerpoint/2010/main" val="5870402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29842" y="2505075"/>
            <a:ext cx="3868340"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29150" y="2505075"/>
            <a:ext cx="3887391"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9389A218-1BD9-44B7-AD25-60C2204205A7}" type="datetimeFigureOut">
              <a:rPr lang="ru-RU" smtClean="0"/>
              <a:pPr/>
              <a:t>06.03.2018</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1C5C7EFC-FB93-4B0A-97A4-5DFF6022B23C}" type="slidenum">
              <a:rPr lang="ru-RU" smtClean="0"/>
              <a:pPr/>
              <a:t>‹#›</a:t>
            </a:fld>
            <a:endParaRPr lang="ru-RU"/>
          </a:p>
        </p:txBody>
      </p:sp>
    </p:spTree>
    <p:extLst>
      <p:ext uri="{BB962C8B-B14F-4D97-AF65-F5344CB8AC3E}">
        <p14:creationId xmlns:p14="http://schemas.microsoft.com/office/powerpoint/2010/main" val="19098864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9389A218-1BD9-44B7-AD25-60C2204205A7}" type="datetimeFigureOut">
              <a:rPr lang="ru-RU" smtClean="0"/>
              <a:pPr/>
              <a:t>06.03.2018</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1C5C7EFC-FB93-4B0A-97A4-5DFF6022B23C}" type="slidenum">
              <a:rPr lang="ru-RU" smtClean="0"/>
              <a:pPr/>
              <a:t>‹#›</a:t>
            </a:fld>
            <a:endParaRPr lang="ru-RU"/>
          </a:p>
        </p:txBody>
      </p:sp>
    </p:spTree>
    <p:extLst>
      <p:ext uri="{BB962C8B-B14F-4D97-AF65-F5344CB8AC3E}">
        <p14:creationId xmlns:p14="http://schemas.microsoft.com/office/powerpoint/2010/main" val="530264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89A218-1BD9-44B7-AD25-60C2204205A7}" type="datetimeFigureOut">
              <a:rPr lang="ru-RU" smtClean="0"/>
              <a:pPr/>
              <a:t>06.03.2018</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1C5C7EFC-FB93-4B0A-97A4-5DFF6022B23C}" type="slidenum">
              <a:rPr lang="ru-RU" smtClean="0"/>
              <a:pPr/>
              <a:t>‹#›</a:t>
            </a:fld>
            <a:endParaRPr lang="ru-RU"/>
          </a:p>
        </p:txBody>
      </p:sp>
    </p:spTree>
    <p:extLst>
      <p:ext uri="{BB962C8B-B14F-4D97-AF65-F5344CB8AC3E}">
        <p14:creationId xmlns:p14="http://schemas.microsoft.com/office/powerpoint/2010/main" val="17143964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smtClean="0"/>
              <a:t>Образец заголовка</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9389A218-1BD9-44B7-AD25-60C2204205A7}" type="datetimeFigureOut">
              <a:rPr lang="ru-RU" smtClean="0"/>
              <a:pPr/>
              <a:t>06.03.2018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1C5C7EFC-FB93-4B0A-97A4-5DFF6022B23C}" type="slidenum">
              <a:rPr lang="ru-RU" smtClean="0"/>
              <a:pPr/>
              <a:t>‹#›</a:t>
            </a:fld>
            <a:endParaRPr lang="ru-RU"/>
          </a:p>
        </p:txBody>
      </p:sp>
    </p:spTree>
    <p:extLst>
      <p:ext uri="{BB962C8B-B14F-4D97-AF65-F5344CB8AC3E}">
        <p14:creationId xmlns:p14="http://schemas.microsoft.com/office/powerpoint/2010/main" val="14267339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9389A218-1BD9-44B7-AD25-60C2204205A7}" type="datetimeFigureOut">
              <a:rPr lang="ru-RU" smtClean="0"/>
              <a:pPr/>
              <a:t>06.03.2018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1C5C7EFC-FB93-4B0A-97A4-5DFF6022B23C}" type="slidenum">
              <a:rPr lang="ru-RU" smtClean="0"/>
              <a:pPr/>
              <a:t>‹#›</a:t>
            </a:fld>
            <a:endParaRPr lang="ru-RU"/>
          </a:p>
        </p:txBody>
      </p:sp>
    </p:spTree>
    <p:extLst>
      <p:ext uri="{BB962C8B-B14F-4D97-AF65-F5344CB8AC3E}">
        <p14:creationId xmlns:p14="http://schemas.microsoft.com/office/powerpoint/2010/main" val="41744860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9A218-1BD9-44B7-AD25-60C2204205A7}" type="datetimeFigureOut">
              <a:rPr lang="ru-RU" smtClean="0"/>
              <a:pPr/>
              <a:t>06.03.2018</a:t>
            </a:fld>
            <a:endParaRPr lang="ru-RU"/>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5C7EFC-FB93-4B0A-97A4-5DFF6022B23C}" type="slidenum">
              <a:rPr lang="ru-RU" smtClean="0"/>
              <a:pPr/>
              <a:t>‹#›</a:t>
            </a:fld>
            <a:endParaRPr lang="ru-RU"/>
          </a:p>
        </p:txBody>
      </p:sp>
    </p:spTree>
    <p:extLst>
      <p:ext uri="{BB962C8B-B14F-4D97-AF65-F5344CB8AC3E}">
        <p14:creationId xmlns:p14="http://schemas.microsoft.com/office/powerpoint/2010/main" val="27461779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hyperlink" Target="https://ru.wikipedia.org/wiki/%D0%A2%D0%BE%D1%80%D0%B8%D0%B9" TargetMode="External"/><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image" Target="../media/image32.jpe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37.jpe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39.jpeg"/><Relationship Id="rId5" Type="http://schemas.openxmlformats.org/officeDocument/2006/relationships/image" Target="../media/image21.jpeg"/><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jpeg"/><Relationship Id="rId7" Type="http://schemas.openxmlformats.org/officeDocument/2006/relationships/image" Target="../media/image4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jpeg"/><Relationship Id="rId10" Type="http://schemas.openxmlformats.org/officeDocument/2006/relationships/image" Target="../media/image49.jpeg"/><Relationship Id="rId4" Type="http://schemas.openxmlformats.org/officeDocument/2006/relationships/image" Target="../media/image43.png"/><Relationship Id="rId9"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image" Target="../media/image21.jpeg"/></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52.jpeg"/></Relationships>
</file>

<file path=ppt/slides/_rels/slide2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jpeg"/></Relationships>
</file>

<file path=ppt/slides/_rels/slide2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jpeg"/><Relationship Id="rId7" Type="http://schemas.openxmlformats.org/officeDocument/2006/relationships/image" Target="../media/image66.png"/><Relationship Id="rId12" Type="http://schemas.openxmlformats.org/officeDocument/2006/relationships/image" Target="../media/image71.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jpeg"/><Relationship Id="rId10" Type="http://schemas.openxmlformats.org/officeDocument/2006/relationships/image" Target="../media/image69.png"/><Relationship Id="rId4" Type="http://schemas.openxmlformats.org/officeDocument/2006/relationships/image" Target="../media/image63.jpeg"/><Relationship Id="rId9" Type="http://schemas.openxmlformats.org/officeDocument/2006/relationships/image" Target="../media/image68.pn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72.png"/></Relationships>
</file>

<file path=ppt/slides/_rels/slide29.xml.rels><?xml version="1.0" encoding="UTF-8" standalone="yes"?>
<Relationships xmlns="http://schemas.openxmlformats.org/package/2006/relationships"><Relationship Id="rId3" Type="http://schemas.openxmlformats.org/officeDocument/2006/relationships/hyperlink" Target="https://www.labirint.ru/authors/160782/" TargetMode="Externa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hyperlink" Target="http://irkipedia.ru/content/dragocennye_podelochnye_i_oblicovochnye_kamni_vinokurov_ma_suhodolov_ap_ekonomika_irkutskoy/" TargetMode="External"/><Relationship Id="rId5" Type="http://schemas.openxmlformats.org/officeDocument/2006/relationships/hyperlink" Target="https://www.google.ru/maps/" TargetMode="External"/><Relationship Id="rId4" Type="http://schemas.openxmlformats.org/officeDocument/2006/relationships/hyperlink" Target="http://www.catalogmineralov.ru/deposit/irkutskaya_oblast/"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2.jpeg"/><Relationship Id="rId4" Type="http://schemas.openxmlformats.org/officeDocument/2006/relationships/image" Target="../media/image11.gif"/></Relationships>
</file>

<file path=ppt/slides/_rels/slide8.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3.jpeg"/><Relationship Id="rId7"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5.png"/><Relationship Id="rId10" Type="http://schemas.openxmlformats.org/officeDocument/2006/relationships/image" Target="../media/image18.png"/><Relationship Id="rId4" Type="http://schemas.openxmlformats.org/officeDocument/2006/relationships/image" Target="../media/image14.jpeg"/><Relationship Id="rId9"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31" y="0"/>
            <a:ext cx="9139938" cy="6858000"/>
          </a:xfrm>
          <a:prstGeom prst="rect">
            <a:avLst/>
          </a:prstGeom>
        </p:spPr>
      </p:pic>
      <p:sp>
        <p:nvSpPr>
          <p:cNvPr id="4" name="Прямоугольник 3"/>
          <p:cNvSpPr/>
          <p:nvPr/>
        </p:nvSpPr>
        <p:spPr>
          <a:xfrm>
            <a:off x="515124" y="484644"/>
            <a:ext cx="8093178" cy="707886"/>
          </a:xfrm>
          <a:prstGeom prst="rect">
            <a:avLst/>
          </a:prstGeom>
        </p:spPr>
        <p:txBody>
          <a:bodyPr wrap="none">
            <a:spAutoFit/>
          </a:bodyPr>
          <a:lstStyle/>
          <a:p>
            <a:pPr algn="ctr"/>
            <a:r>
              <a:rPr lang="ru-RU" sz="2000" b="1" dirty="0" smtClean="0">
                <a:ln w="3175">
                  <a:noFill/>
                </a:ln>
                <a:solidFill>
                  <a:schemeClr val="accent2">
                    <a:lumMod val="50000"/>
                  </a:schemeClr>
                </a:solidFill>
                <a:latin typeface="Times New Roman" pitchFamily="18" charset="0"/>
                <a:ea typeface="Tahoma" panose="020B0604030504040204" pitchFamily="34" charset="0"/>
                <a:cs typeface="Times New Roman" pitchFamily="18" charset="0"/>
              </a:rPr>
              <a:t>Всероссийский конкурс «Урок в моей стране»</a:t>
            </a:r>
          </a:p>
          <a:p>
            <a:pPr algn="ctr"/>
            <a:r>
              <a:rPr lang="ru-RU" sz="2000" dirty="0" smtClean="0">
                <a:ln w="3175">
                  <a:noFill/>
                </a:ln>
                <a:solidFill>
                  <a:schemeClr val="accent2">
                    <a:lumMod val="50000"/>
                  </a:schemeClr>
                </a:solidFill>
                <a:latin typeface="Times New Roman" pitchFamily="18" charset="0"/>
                <a:ea typeface="Tahoma" panose="020B0604030504040204" pitchFamily="34" charset="0"/>
                <a:cs typeface="Times New Roman" pitchFamily="18" charset="0"/>
              </a:rPr>
              <a:t>Номинация  № 3 лучшая  экскурсия на тему: «Мой край – мой учебник»</a:t>
            </a:r>
            <a:endParaRPr lang="ru-RU" sz="2000" dirty="0">
              <a:ln w="3175">
                <a:noFill/>
              </a:ln>
              <a:solidFill>
                <a:schemeClr val="accent2">
                  <a:lumMod val="50000"/>
                </a:schemeClr>
              </a:solidFill>
              <a:latin typeface="Times New Roman" pitchFamily="18" charset="0"/>
              <a:ea typeface="Tahoma" panose="020B0604030504040204" pitchFamily="34" charset="0"/>
              <a:cs typeface="Times New Roman" pitchFamily="18" charset="0"/>
            </a:endParaRPr>
          </a:p>
        </p:txBody>
      </p:sp>
      <p:sp>
        <p:nvSpPr>
          <p:cNvPr id="5" name="Прямоугольник 4"/>
          <p:cNvSpPr/>
          <p:nvPr/>
        </p:nvSpPr>
        <p:spPr>
          <a:xfrm>
            <a:off x="360608" y="1429555"/>
            <a:ext cx="8293995" cy="3170099"/>
          </a:xfrm>
          <a:prstGeom prst="rect">
            <a:avLst/>
          </a:prstGeom>
          <a:noFill/>
        </p:spPr>
        <p:txBody>
          <a:bodyPr wrap="square" lIns="91440" tIns="45720" rIns="91440" bIns="45720">
            <a:spAutoFit/>
            <a:scene3d>
              <a:camera prst="isometricOffAxis1Right"/>
              <a:lightRig rig="threePt" dir="t"/>
            </a:scene3d>
          </a:bodyPr>
          <a:lstStyle/>
          <a:p>
            <a:pPr algn="ctr"/>
            <a:r>
              <a:rPr lang="ru-RU" sz="10000" b="1" dirty="0" smtClean="0">
                <a:ln w="3175" cmpd="sng">
                  <a:solidFill>
                    <a:schemeClr val="tx1"/>
                  </a:solidFill>
                  <a:prstDash val="solid"/>
                </a:ln>
                <a:blipFill>
                  <a:blip r:embed="rId3"/>
                  <a:stretch>
                    <a:fillRect/>
                  </a:stretch>
                </a:blipFill>
                <a:effectLst>
                  <a:glow rad="63500">
                    <a:schemeClr val="accent6">
                      <a:satMod val="175000"/>
                      <a:alpha val="40000"/>
                    </a:schemeClr>
                  </a:glow>
                  <a:outerShdw blurRad="50800" dist="38100" dir="10800000" algn="r" rotWithShape="0">
                    <a:prstClr val="black">
                      <a:alpha val="40000"/>
                    </a:prstClr>
                  </a:outerShdw>
                </a:effectLst>
                <a:latin typeface="Comic Sans MS" pitchFamily="66" charset="0"/>
              </a:rPr>
              <a:t>Чудо камни Сибири</a:t>
            </a:r>
            <a:endParaRPr lang="ru-RU" sz="10000" b="1" cap="none" spc="0" dirty="0">
              <a:ln w="3175" cmpd="sng">
                <a:solidFill>
                  <a:schemeClr val="tx1"/>
                </a:solidFill>
                <a:prstDash val="solid"/>
              </a:ln>
              <a:blipFill>
                <a:blip r:embed="rId3"/>
                <a:stretch>
                  <a:fillRect/>
                </a:stretch>
              </a:blipFill>
              <a:effectLst>
                <a:glow rad="63500">
                  <a:schemeClr val="accent6">
                    <a:satMod val="175000"/>
                    <a:alpha val="40000"/>
                  </a:schemeClr>
                </a:glow>
                <a:outerShdw blurRad="50800" dist="38100" dir="10800000" algn="r" rotWithShape="0">
                  <a:prstClr val="black">
                    <a:alpha val="40000"/>
                  </a:prstClr>
                </a:outerShdw>
              </a:effectLst>
              <a:latin typeface="Comic Sans MS" pitchFamily="66" charset="0"/>
            </a:endParaRPr>
          </a:p>
        </p:txBody>
      </p:sp>
      <p:sp>
        <p:nvSpPr>
          <p:cNvPr id="6" name="TextBox 5"/>
          <p:cNvSpPr txBox="1"/>
          <p:nvPr/>
        </p:nvSpPr>
        <p:spPr>
          <a:xfrm>
            <a:off x="0" y="5205371"/>
            <a:ext cx="9141969" cy="1046440"/>
          </a:xfrm>
          <a:prstGeom prst="rect">
            <a:avLst/>
          </a:prstGeom>
          <a:solidFill>
            <a:schemeClr val="bg1"/>
          </a:solidFill>
          <a:ln>
            <a:solidFill>
              <a:srgbClr val="00B0F0"/>
            </a:solidFill>
          </a:ln>
        </p:spPr>
        <p:txBody>
          <a:bodyPr wrap="square" rtlCol="0">
            <a:spAutoFit/>
          </a:bodyPr>
          <a:lstStyle/>
          <a:p>
            <a:r>
              <a:rPr lang="ru-RU" sz="1500" b="1" dirty="0" smtClean="0">
                <a:solidFill>
                  <a:schemeClr val="accent2">
                    <a:lumMod val="50000"/>
                  </a:schemeClr>
                </a:solidFill>
                <a:latin typeface="Cambria" pitchFamily="18" charset="0"/>
                <a:cs typeface="Times New Roman" pitchFamily="18" charset="0"/>
              </a:rPr>
              <a:t>Авторы:</a:t>
            </a:r>
            <a:r>
              <a:rPr lang="ru-RU" sz="1500" dirty="0" smtClean="0">
                <a:solidFill>
                  <a:schemeClr val="accent2">
                    <a:lumMod val="50000"/>
                  </a:schemeClr>
                </a:solidFill>
                <a:latin typeface="Cambria" pitchFamily="18" charset="0"/>
                <a:cs typeface="Times New Roman" pitchFamily="18" charset="0"/>
              </a:rPr>
              <a:t> </a:t>
            </a:r>
          </a:p>
          <a:p>
            <a:r>
              <a:rPr lang="ru-RU" sz="1500" dirty="0" smtClean="0">
                <a:solidFill>
                  <a:schemeClr val="accent2">
                    <a:lumMod val="50000"/>
                  </a:schemeClr>
                </a:solidFill>
                <a:latin typeface="Cambria" pitchFamily="18" charset="0"/>
                <a:cs typeface="Times New Roman" pitchFamily="18" charset="0"/>
              </a:rPr>
              <a:t>Яблочкина Марина Ивановна учитель географии МБОУ «СОШ № 6», г.Ангарск, Иркутская область</a:t>
            </a:r>
          </a:p>
          <a:p>
            <a:r>
              <a:rPr lang="ru-RU" sz="1500" dirty="0" smtClean="0">
                <a:solidFill>
                  <a:schemeClr val="accent2">
                    <a:lumMod val="50000"/>
                  </a:schemeClr>
                </a:solidFill>
                <a:latin typeface="Cambria" pitchFamily="18" charset="0"/>
                <a:cs typeface="Times New Roman" pitchFamily="18" charset="0"/>
              </a:rPr>
              <a:t>Чеканова Людмила Леонидовна учитель информатики МБОУ «СОШ № 6</a:t>
            </a:r>
            <a:r>
              <a:rPr lang="ru-RU" sz="1500" dirty="0">
                <a:solidFill>
                  <a:schemeClr val="accent2">
                    <a:lumMod val="50000"/>
                  </a:schemeClr>
                </a:solidFill>
                <a:latin typeface="Cambria" pitchFamily="18" charset="0"/>
                <a:cs typeface="Times New Roman" pitchFamily="18" charset="0"/>
              </a:rPr>
              <a:t>» г.Ангарск, Иркутская область</a:t>
            </a:r>
          </a:p>
          <a:p>
            <a:endParaRPr lang="ru-RU" sz="1700" dirty="0">
              <a:solidFill>
                <a:schemeClr val="accent2">
                  <a:lumMod val="50000"/>
                </a:schemeClr>
              </a:solidFill>
              <a:latin typeface="Cambria" pitchFamily="18" charset="0"/>
              <a:cs typeface="Times New Roman" pitchFamily="18" charset="0"/>
            </a:endParaRPr>
          </a:p>
        </p:txBody>
      </p:sp>
    </p:spTree>
    <p:extLst>
      <p:ext uri="{BB962C8B-B14F-4D97-AF65-F5344CB8AC3E}">
        <p14:creationId xmlns:p14="http://schemas.microsoft.com/office/powerpoint/2010/main" val="2552666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85" decel="100000"/>
                                        <p:tgtEl>
                                          <p:spTgt spid="5"/>
                                        </p:tgtEl>
                                      </p:cBhvr>
                                    </p:animEffect>
                                    <p:animScale>
                                      <p:cBhvr>
                                        <p:cTn id="8" dur="385" decel="100000"/>
                                        <p:tgtEl>
                                          <p:spTgt spid="5"/>
                                        </p:tgtEl>
                                      </p:cBhvr>
                                      <p:from x="10000" y="10000"/>
                                      <p:to x="200000" y="450000"/>
                                    </p:animScale>
                                    <p:animScale>
                                      <p:cBhvr>
                                        <p:cTn id="9" dur="615" accel="100000" fill="hold">
                                          <p:stCondLst>
                                            <p:cond delay="385"/>
                                          </p:stCondLst>
                                        </p:cTn>
                                        <p:tgtEl>
                                          <p:spTgt spid="5"/>
                                        </p:tgtEl>
                                      </p:cBhvr>
                                      <p:from x="200000" y="450000"/>
                                      <p:to x="100000" y="100000"/>
                                    </p:animScale>
                                    <p:set>
                                      <p:cBhvr>
                                        <p:cTn id="10" dur="385" fill="hold"/>
                                        <p:tgtEl>
                                          <p:spTgt spid="5"/>
                                        </p:tgtEl>
                                        <p:attrNameLst>
                                          <p:attrName>ppt_x</p:attrName>
                                        </p:attrNameLst>
                                      </p:cBhvr>
                                      <p:to>
                                        <p:strVal val="(0.5)"/>
                                      </p:to>
                                    </p:set>
                                    <p:anim from="(0.5)" to="(#ppt_x)" calcmode="lin" valueType="num">
                                      <p:cBhvr>
                                        <p:cTn id="11" dur="615" accel="100000" fill="hold">
                                          <p:stCondLst>
                                            <p:cond delay="385"/>
                                          </p:stCondLst>
                                        </p:cTn>
                                        <p:tgtEl>
                                          <p:spTgt spid="5"/>
                                        </p:tgtEl>
                                        <p:attrNameLst>
                                          <p:attrName>ppt_x</p:attrName>
                                        </p:attrNameLst>
                                      </p:cBhvr>
                                    </p:anim>
                                    <p:set>
                                      <p:cBhvr>
                                        <p:cTn id="12" dur="385" fill="hold"/>
                                        <p:tgtEl>
                                          <p:spTgt spid="5"/>
                                        </p:tgtEl>
                                        <p:attrNameLst>
                                          <p:attrName>ppt_y</p:attrName>
                                        </p:attrNameLst>
                                      </p:cBhvr>
                                      <p:to>
                                        <p:strVal val="(#ppt_y+0.4)"/>
                                      </p:to>
                                    </p:set>
                                    <p:anim from="(#ppt_y+0.4)" to="(#ppt_y)" calcmode="lin" valueType="num">
                                      <p:cBhvr>
                                        <p:cTn id="13" dur="615" accel="100000" fill="hold">
                                          <p:stCondLst>
                                            <p:cond delay="385"/>
                                          </p:stCondLst>
                                        </p:cTn>
                                        <p:tgtEl>
                                          <p:spTgt spid="5"/>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9139938" cy="6858000"/>
          </a:xfrm>
          <a:prstGeom prst="rect">
            <a:avLst/>
          </a:prstGeom>
        </p:spPr>
      </p:pic>
      <p:sp>
        <p:nvSpPr>
          <p:cNvPr id="2050" name="AutoShape 2" descr="Картинки по запросу добыча чароита"/>
          <p:cNvSpPr>
            <a:spLocks noChangeAspect="1" noChangeArrowheads="1"/>
          </p:cNvSpPr>
          <p:nvPr/>
        </p:nvSpPr>
        <p:spPr bwMode="auto">
          <a:xfrm>
            <a:off x="155575" y="-1897063"/>
            <a:ext cx="4162425" cy="3952876"/>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2054" name="Picture 6" descr="https://xn-----6kcbac1azfofe4cmqhvgl0bzre.xn--p1ai/images/c3acb99c9e07a0f06a86c5dda13f4d3a.jpg"/>
          <p:cNvPicPr>
            <a:picLocks noChangeAspect="1" noChangeArrowheads="1"/>
          </p:cNvPicPr>
          <p:nvPr/>
        </p:nvPicPr>
        <p:blipFill>
          <a:blip r:embed="rId3" cstate="print"/>
          <a:srcRect/>
          <a:stretch>
            <a:fillRect/>
          </a:stretch>
        </p:blipFill>
        <p:spPr bwMode="auto">
          <a:xfrm>
            <a:off x="5036695" y="1887590"/>
            <a:ext cx="4107306" cy="4300559"/>
          </a:xfrm>
          <a:prstGeom prst="rect">
            <a:avLst/>
          </a:prstGeom>
          <a:noFill/>
        </p:spPr>
      </p:pic>
      <p:pic>
        <p:nvPicPr>
          <p:cNvPr id="2052" name="Picture 4" descr="https://xn-----6kcbac1azfofe4cmqhvgl0bzre.xn--p1ai/images/2a1d986fead4590e657ea86a5281ceed.jpg"/>
          <p:cNvPicPr>
            <a:picLocks noChangeAspect="1" noChangeArrowheads="1"/>
          </p:cNvPicPr>
          <p:nvPr/>
        </p:nvPicPr>
        <p:blipFill>
          <a:blip r:embed="rId4" cstate="print"/>
          <a:srcRect/>
          <a:stretch>
            <a:fillRect/>
          </a:stretch>
        </p:blipFill>
        <p:spPr bwMode="auto">
          <a:xfrm>
            <a:off x="0" y="3314518"/>
            <a:ext cx="5104152" cy="2873632"/>
          </a:xfrm>
          <a:prstGeom prst="rect">
            <a:avLst/>
          </a:prstGeom>
          <a:ln>
            <a:noFill/>
          </a:ln>
          <a:effectLst>
            <a:outerShdw blurRad="292100" dist="139700" dir="2700000" algn="tl" rotWithShape="0">
              <a:srgbClr val="333333">
                <a:alpha val="65000"/>
              </a:srgbClr>
            </a:outerShdw>
          </a:effectLst>
        </p:spPr>
      </p:pic>
      <p:sp>
        <p:nvSpPr>
          <p:cNvPr id="9" name="Rectangle 3"/>
          <p:cNvSpPr txBox="1">
            <a:spLocks noChangeArrowheads="1"/>
          </p:cNvSpPr>
          <p:nvPr/>
        </p:nvSpPr>
        <p:spPr>
          <a:xfrm>
            <a:off x="-1" y="-1492"/>
            <a:ext cx="9144002" cy="3430491"/>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oAutofit/>
          </a:bodyPr>
          <a:lstStyle/>
          <a:p>
            <a:pPr marL="0" marR="0" lvl="0" indent="0" algn="ctr" defTabSz="914400" rtl="0" eaLnBrk="1" fontAlgn="auto" latinLnBrk="0" hangingPunct="1">
              <a:lnSpc>
                <a:spcPct val="90000"/>
              </a:lnSpc>
              <a:spcBef>
                <a:spcPts val="1000"/>
              </a:spcBef>
              <a:spcAft>
                <a:spcPts val="0"/>
              </a:spcAft>
              <a:buClrTx/>
              <a:buSzTx/>
              <a:tabLst/>
              <a:defRPr/>
            </a:pPr>
            <a:r>
              <a:rPr kumimoji="0" lang="ru-RU" altLang="ru-RU" sz="2400" b="1" i="0" u="none" strike="noStrike" kern="1200" cap="none" spc="0" normalizeH="0" baseline="0" noProof="0" dirty="0" smtClean="0">
                <a:ln>
                  <a:noFill/>
                </a:ln>
                <a:solidFill>
                  <a:srgbClr val="660066"/>
                </a:solidFill>
                <a:effectLst/>
                <a:uLnTx/>
                <a:uFillTx/>
                <a:latin typeface="Times New Roman" pitchFamily="18" charset="0"/>
                <a:cs typeface="Times New Roman" pitchFamily="18" charset="0"/>
              </a:rPr>
              <a:t>Этапы освоения чароита</a:t>
            </a:r>
          </a:p>
          <a:p>
            <a:pPr lvl="0">
              <a:lnSpc>
                <a:spcPct val="90000"/>
              </a:lnSpc>
              <a:spcBef>
                <a:spcPts val="1000"/>
              </a:spcBef>
              <a:buFont typeface="Wingdings" pitchFamily="2" charset="2"/>
              <a:buChar char="ь"/>
              <a:defRPr/>
            </a:pPr>
            <a:r>
              <a:rPr kumimoji="0" lang="ru-RU" altLang="ru-RU" sz="2200" b="0" i="0" u="none" strike="noStrike" kern="1200" cap="none" spc="0" normalizeH="0" baseline="0" noProof="0" dirty="0" smtClean="0">
                <a:ln>
                  <a:noFill/>
                </a:ln>
                <a:solidFill>
                  <a:srgbClr val="002060"/>
                </a:solidFill>
                <a:effectLst/>
                <a:uLnTx/>
                <a:uFillTx/>
                <a:latin typeface="Times New Roman" pitchFamily="18" charset="0"/>
                <a:cs typeface="Times New Roman" pitchFamily="18" charset="0"/>
              </a:rPr>
              <a:t>Первый - </a:t>
            </a:r>
            <a:r>
              <a:rPr lang="ru-RU" altLang="ru-RU" sz="2200" noProof="0" dirty="0" smtClean="0">
                <a:solidFill>
                  <a:srgbClr val="002060"/>
                </a:solidFill>
                <a:latin typeface="Times New Roman" pitchFamily="18" charset="0"/>
                <a:cs typeface="Times New Roman" pitchFamily="18" charset="0"/>
              </a:rPr>
              <a:t>в</a:t>
            </a:r>
            <a:r>
              <a:rPr lang="ru-RU" altLang="ru-RU" sz="2200" dirty="0" smtClean="0">
                <a:solidFill>
                  <a:srgbClr val="002060"/>
                </a:solidFill>
                <a:latin typeface="Times New Roman" pitchFamily="18" charset="0"/>
                <a:cs typeface="Times New Roman" pitchFamily="18" charset="0"/>
              </a:rPr>
              <a:t>первые глыбы с фиолетовыми минералами нашёл геолог В. Г.  </a:t>
            </a:r>
            <a:r>
              <a:rPr lang="ru-RU" altLang="ru-RU" sz="2200" dirty="0" err="1" smtClean="0">
                <a:solidFill>
                  <a:srgbClr val="002060"/>
                </a:solidFill>
                <a:latin typeface="Times New Roman" pitchFamily="18" charset="0"/>
                <a:cs typeface="Times New Roman" pitchFamily="18" charset="0"/>
              </a:rPr>
              <a:t>Дитмар</a:t>
            </a:r>
            <a:r>
              <a:rPr lang="ru-RU" altLang="ru-RU" sz="2200" dirty="0" smtClean="0">
                <a:solidFill>
                  <a:srgbClr val="002060"/>
                </a:solidFill>
                <a:latin typeface="Times New Roman" pitchFamily="18" charset="0"/>
                <a:cs typeface="Times New Roman" pitchFamily="18" charset="0"/>
              </a:rPr>
              <a:t> в 1948 году</a:t>
            </a:r>
            <a:r>
              <a:rPr kumimoji="0" lang="ru-RU" altLang="ru-RU" sz="2200" b="0" i="0" u="none" strike="noStrike" kern="1200" cap="none" spc="0" normalizeH="0" baseline="0" noProof="0" dirty="0" smtClean="0">
                <a:ln>
                  <a:noFill/>
                </a:ln>
                <a:solidFill>
                  <a:srgbClr val="002060"/>
                </a:solidFill>
                <a:effectLst/>
                <a:uLnTx/>
                <a:uFillTx/>
                <a:latin typeface="Times New Roman" pitchFamily="18" charset="0"/>
                <a:cs typeface="Times New Roman" pitchFamily="18" charset="0"/>
              </a:rPr>
              <a:t>; </a:t>
            </a:r>
          </a:p>
          <a:p>
            <a:pPr marL="0" marR="0" lvl="0" indent="0" defTabSz="914400" rtl="0" eaLnBrk="1" fontAlgn="auto" latinLnBrk="0" hangingPunct="1">
              <a:lnSpc>
                <a:spcPct val="90000"/>
              </a:lnSpc>
              <a:spcBef>
                <a:spcPts val="1000"/>
              </a:spcBef>
              <a:spcAft>
                <a:spcPts val="0"/>
              </a:spcAft>
              <a:buClrTx/>
              <a:buSzTx/>
              <a:buFont typeface="Wingdings" pitchFamily="2" charset="2"/>
              <a:buChar char="ь"/>
              <a:tabLst/>
              <a:defRPr/>
            </a:pPr>
            <a:r>
              <a:rPr kumimoji="0" lang="ru-RU" altLang="ru-RU" sz="2200" b="0" i="0" u="none" strike="noStrike" kern="1200" cap="none" spc="0" normalizeH="0" baseline="0" noProof="0" dirty="0" smtClean="0">
                <a:ln>
                  <a:noFill/>
                </a:ln>
                <a:solidFill>
                  <a:srgbClr val="002060"/>
                </a:solidFill>
                <a:effectLst/>
                <a:uLnTx/>
                <a:uFillTx/>
                <a:latin typeface="Times New Roman" pitchFamily="18" charset="0"/>
                <a:cs typeface="Times New Roman" pitchFamily="18" charset="0"/>
              </a:rPr>
              <a:t>Второй – </a:t>
            </a:r>
            <a:r>
              <a:rPr lang="ru-RU" altLang="ru-RU" sz="2200" dirty="0" smtClean="0">
                <a:solidFill>
                  <a:srgbClr val="002060"/>
                </a:solidFill>
                <a:latin typeface="Times New Roman" pitchFamily="18" charset="0"/>
                <a:cs typeface="Times New Roman" pitchFamily="18" charset="0"/>
              </a:rPr>
              <a:t>найден </a:t>
            </a:r>
            <a:r>
              <a:rPr lang="ru-RU" altLang="ru-RU" sz="2200" dirty="0" err="1" smtClean="0">
                <a:solidFill>
                  <a:srgbClr val="002060"/>
                </a:solidFill>
                <a:latin typeface="Times New Roman" pitchFamily="18" charset="0"/>
                <a:cs typeface="Times New Roman" pitchFamily="18" charset="0"/>
              </a:rPr>
              <a:t>чароит</a:t>
            </a:r>
            <a:r>
              <a:rPr kumimoji="0" lang="ru-RU" altLang="ru-RU" sz="2200" b="0" i="0" u="none" strike="noStrike" kern="1200" cap="none" spc="0" normalizeH="0" baseline="0" noProof="0" dirty="0" smtClean="0">
                <a:ln>
                  <a:noFill/>
                </a:ln>
                <a:solidFill>
                  <a:srgbClr val="002060"/>
                </a:solidFill>
                <a:effectLst/>
                <a:uLnTx/>
                <a:uFillTx/>
                <a:latin typeface="Times New Roman" pitchFamily="18" charset="0"/>
                <a:cs typeface="Times New Roman" pitchFamily="18" charset="0"/>
              </a:rPr>
              <a:t>  супругами Роговыми (1960-е г.);</a:t>
            </a:r>
          </a:p>
          <a:p>
            <a:pPr lvl="0">
              <a:lnSpc>
                <a:spcPct val="90000"/>
              </a:lnSpc>
              <a:spcBef>
                <a:spcPts val="1000"/>
              </a:spcBef>
              <a:buFont typeface="Wingdings" pitchFamily="2" charset="2"/>
              <a:buChar char="ь"/>
              <a:defRPr/>
            </a:pPr>
            <a:r>
              <a:rPr kumimoji="0" lang="ru-RU" altLang="ru-RU" sz="2200" b="0" i="0" u="none" strike="noStrike" kern="1200" cap="none" spc="0" normalizeH="0" baseline="0" noProof="0" dirty="0" smtClean="0">
                <a:ln>
                  <a:noFill/>
                </a:ln>
                <a:solidFill>
                  <a:srgbClr val="002060"/>
                </a:solidFill>
                <a:effectLst/>
                <a:uLnTx/>
                <a:uFillTx/>
                <a:latin typeface="Times New Roman" pitchFamily="18" charset="0"/>
                <a:cs typeface="Times New Roman" pitchFamily="18" charset="0"/>
              </a:rPr>
              <a:t>Третий - найдено коренное месторождение Ю.А. Алексеевым</a:t>
            </a:r>
            <a:r>
              <a:rPr lang="ru-RU" sz="2400" dirty="0" smtClean="0">
                <a:solidFill>
                  <a:srgbClr val="002060"/>
                </a:solidFill>
              </a:rPr>
              <a:t> (</a:t>
            </a:r>
            <a:r>
              <a:rPr lang="ru-RU" sz="2200" dirty="0" smtClean="0">
                <a:solidFill>
                  <a:srgbClr val="002060"/>
                </a:solidFill>
                <a:latin typeface="Times New Roman" panose="02020603050405020304" pitchFamily="18" charset="0"/>
                <a:cs typeface="Times New Roman" panose="02020603050405020304" pitchFamily="18" charset="0"/>
              </a:rPr>
              <a:t>1970-е г).</a:t>
            </a:r>
            <a:r>
              <a:rPr kumimoji="0" lang="ru-RU" altLang="ru-RU" sz="2200" b="0" i="0" u="none" strike="noStrike" kern="1200" cap="none" spc="0" normalizeH="0" baseline="0" noProof="0" dirty="0" smtClean="0">
                <a:ln>
                  <a:noFill/>
                </a:ln>
                <a:solidFill>
                  <a:srgbClr val="002060"/>
                </a:solidFill>
                <a:effectLst/>
                <a:uLnTx/>
                <a:uFillTx/>
                <a:latin typeface="Times New Roman" pitchFamily="18" charset="0"/>
                <a:cs typeface="Times New Roman" pitchFamily="18" charset="0"/>
              </a:rPr>
              <a:t>;</a:t>
            </a:r>
          </a:p>
          <a:p>
            <a:pPr marL="0" marR="0" lvl="0" indent="0" defTabSz="914400" rtl="0" eaLnBrk="1" fontAlgn="auto" latinLnBrk="0" hangingPunct="1">
              <a:lnSpc>
                <a:spcPct val="90000"/>
              </a:lnSpc>
              <a:spcBef>
                <a:spcPts val="1000"/>
              </a:spcBef>
              <a:spcAft>
                <a:spcPts val="0"/>
              </a:spcAft>
              <a:buClrTx/>
              <a:buSzTx/>
              <a:buFont typeface="Wingdings" pitchFamily="2" charset="2"/>
              <a:buChar char="ь"/>
              <a:tabLst/>
              <a:defRPr/>
            </a:pPr>
            <a:r>
              <a:rPr kumimoji="0" lang="ru-RU" altLang="ru-RU" sz="2200" b="0" i="0" u="none" strike="noStrike" kern="1200" cap="none" spc="0" normalizeH="0" baseline="0" noProof="0" dirty="0" smtClean="0">
                <a:ln>
                  <a:noFill/>
                </a:ln>
                <a:solidFill>
                  <a:srgbClr val="002060"/>
                </a:solidFill>
                <a:effectLst/>
                <a:uLnTx/>
                <a:uFillTx/>
                <a:latin typeface="Times New Roman" pitchFamily="18" charset="0"/>
                <a:cs typeface="Times New Roman" pitchFamily="18" charset="0"/>
              </a:rPr>
              <a:t>Четвертый -признание минерала  Международным комитетом (1977г.);</a:t>
            </a:r>
          </a:p>
          <a:p>
            <a:pPr marL="0" marR="0" lvl="0" indent="0" defTabSz="914400" rtl="0" eaLnBrk="1" fontAlgn="auto" latinLnBrk="0" hangingPunct="1">
              <a:lnSpc>
                <a:spcPct val="90000"/>
              </a:lnSpc>
              <a:spcBef>
                <a:spcPts val="1000"/>
              </a:spcBef>
              <a:spcAft>
                <a:spcPts val="0"/>
              </a:spcAft>
              <a:buClrTx/>
              <a:buSzTx/>
              <a:buFont typeface="Wingdings" pitchFamily="2" charset="2"/>
              <a:buChar char="ь"/>
              <a:tabLst/>
              <a:defRPr/>
            </a:pPr>
            <a:r>
              <a:rPr kumimoji="0" lang="ru-RU" altLang="ru-RU" sz="2200" b="0" i="0" u="none" strike="noStrike" kern="1200" cap="none" spc="0" normalizeH="0" baseline="0" noProof="0" dirty="0" smtClean="0">
                <a:ln>
                  <a:noFill/>
                </a:ln>
                <a:solidFill>
                  <a:srgbClr val="002060"/>
                </a:solidFill>
                <a:effectLst/>
                <a:uLnTx/>
                <a:uFillTx/>
                <a:latin typeface="Times New Roman" pitchFamily="18" charset="0"/>
                <a:cs typeface="Times New Roman" pitchFamily="18" charset="0"/>
              </a:rPr>
              <a:t>Пятый – опытно- промышленная добыча чароита экспедицией </a:t>
            </a:r>
            <a:r>
              <a:rPr kumimoji="0" lang="en-US" altLang="ru-RU" sz="2200" b="0" i="0" u="none" strike="noStrike" kern="1200" cap="none" spc="0" normalizeH="0" baseline="0" noProof="0" dirty="0" smtClean="0">
                <a:ln>
                  <a:noFill/>
                </a:ln>
                <a:solidFill>
                  <a:srgbClr val="002060"/>
                </a:solidFill>
                <a:effectLst/>
                <a:uLnTx/>
                <a:uFillTx/>
                <a:latin typeface="Times New Roman" pitchFamily="18" charset="0"/>
                <a:cs typeface="Times New Roman" pitchFamily="18" charset="0"/>
              </a:rPr>
              <a:t>“</a:t>
            </a:r>
            <a:r>
              <a:rPr kumimoji="0" lang="ru-RU" altLang="ru-RU" sz="2200" b="0" i="0" u="none" strike="noStrike" kern="1200" cap="none" spc="0" normalizeH="0" baseline="0" noProof="0" dirty="0" smtClean="0">
                <a:ln>
                  <a:noFill/>
                </a:ln>
                <a:solidFill>
                  <a:srgbClr val="002060"/>
                </a:solidFill>
                <a:effectLst/>
                <a:uLnTx/>
                <a:uFillTx/>
                <a:latin typeface="Times New Roman" pitchFamily="18" charset="0"/>
                <a:cs typeface="Times New Roman" pitchFamily="18" charset="0"/>
              </a:rPr>
              <a:t>байкалкварцсамоцветами</a:t>
            </a:r>
            <a:r>
              <a:rPr kumimoji="0" lang="en-US" altLang="ru-RU" sz="2200" b="0" i="0" u="none" strike="noStrike" kern="1200" cap="none" spc="0" normalizeH="0" baseline="0" noProof="0" dirty="0" smtClean="0">
                <a:ln>
                  <a:noFill/>
                </a:ln>
                <a:solidFill>
                  <a:srgbClr val="002060"/>
                </a:solidFill>
                <a:effectLst/>
                <a:uLnTx/>
                <a:uFillTx/>
                <a:latin typeface="Times New Roman" pitchFamily="18" charset="0"/>
                <a:cs typeface="Times New Roman" pitchFamily="18" charset="0"/>
              </a:rPr>
              <a:t>”</a:t>
            </a:r>
            <a:r>
              <a:rPr kumimoji="0" lang="ru-RU" altLang="ru-RU" sz="2200" b="0" i="0" u="none" strike="noStrike" kern="1200" cap="none" spc="0" normalizeH="0" baseline="0" noProof="0" dirty="0" smtClean="0">
                <a:ln>
                  <a:noFill/>
                </a:ln>
                <a:solidFill>
                  <a:srgbClr val="002060"/>
                </a:solidFill>
                <a:effectLst/>
                <a:uLnTx/>
                <a:uFillTx/>
                <a:latin typeface="Times New Roman" pitchFamily="18" charset="0"/>
                <a:cs typeface="Times New Roman" pitchFamily="18" charset="0"/>
              </a:rPr>
              <a:t> (1973-1995 г.г.).</a:t>
            </a:r>
            <a:endParaRPr kumimoji="0" lang="ru-RU" altLang="ru-RU" sz="22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endParaRPr>
          </a:p>
        </p:txBody>
      </p:sp>
      <p:sp>
        <p:nvSpPr>
          <p:cNvPr id="7" name="Прямоугольник 6"/>
          <p:cNvSpPr/>
          <p:nvPr/>
        </p:nvSpPr>
        <p:spPr>
          <a:xfrm>
            <a:off x="180755" y="6062260"/>
            <a:ext cx="8803757" cy="64633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ru-RU" altLang="ru-RU" dirty="0" smtClean="0">
                <a:solidFill>
                  <a:srgbClr val="002060"/>
                </a:solidFill>
                <a:latin typeface="Cambria" pitchFamily="18" charset="0"/>
              </a:rPr>
              <a:t>Современного состояния и </a:t>
            </a:r>
          </a:p>
          <a:p>
            <a:pPr algn="ctr">
              <a:defRPr/>
            </a:pPr>
            <a:r>
              <a:rPr lang="ru-RU" altLang="ru-RU" dirty="0" smtClean="0">
                <a:solidFill>
                  <a:srgbClr val="002060"/>
                </a:solidFill>
                <a:latin typeface="Cambria" pitchFamily="18" charset="0"/>
              </a:rPr>
              <a:t>экологическая обстановка на  месторождении в целом благоприятная.</a:t>
            </a:r>
            <a:endParaRPr lang="ru-RU" altLang="ru-RU" dirty="0">
              <a:solidFill>
                <a:srgbClr val="002060"/>
              </a:solidFill>
              <a:latin typeface="Cambria" pitchFamily="18" charset="0"/>
            </a:endParaRPr>
          </a:p>
        </p:txBody>
      </p:sp>
    </p:spTree>
    <p:extLst>
      <p:ext uri="{BB962C8B-B14F-4D97-AF65-F5344CB8AC3E}">
        <p14:creationId xmlns:p14="http://schemas.microsoft.com/office/powerpoint/2010/main" val="25526660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31" y="0"/>
            <a:ext cx="9139938" cy="6858000"/>
          </a:xfrm>
          <a:prstGeom prst="rect">
            <a:avLst/>
          </a:prstGeom>
        </p:spPr>
      </p:pic>
      <p:sp>
        <p:nvSpPr>
          <p:cNvPr id="2050" name="AutoShape 2" descr="Картинки по запросу добыча чароита"/>
          <p:cNvSpPr>
            <a:spLocks noChangeAspect="1" noChangeArrowheads="1"/>
          </p:cNvSpPr>
          <p:nvPr/>
        </p:nvSpPr>
        <p:spPr bwMode="auto">
          <a:xfrm>
            <a:off x="155575" y="-1897063"/>
            <a:ext cx="4162425" cy="3952876"/>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 name="Rectangle 2"/>
          <p:cNvSpPr txBox="1">
            <a:spLocks noChangeArrowheads="1"/>
          </p:cNvSpPr>
          <p:nvPr/>
        </p:nvSpPr>
        <p:spPr>
          <a:xfrm>
            <a:off x="457200" y="274638"/>
            <a:ext cx="8229600" cy="1143000"/>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ru-RU" altLang="ru-RU" sz="2400" b="1" i="0" u="none" strike="noStrike" kern="1200" cap="none" spc="0" normalizeH="0" baseline="0" noProof="0" dirty="0" smtClean="0">
                <a:ln>
                  <a:noFill/>
                </a:ln>
                <a:solidFill>
                  <a:schemeClr val="tx1"/>
                </a:solidFill>
                <a:effectLst/>
                <a:uLnTx/>
                <a:uFillTx/>
                <a:latin typeface="+mj-lt"/>
                <a:ea typeface="+mj-ea"/>
                <a:cs typeface="+mj-cs"/>
              </a:rPr>
              <a:t>    </a:t>
            </a:r>
            <a:r>
              <a:rPr kumimoji="0" lang="ru-RU" altLang="ru-RU" sz="2800" b="1" i="0" u="none" strike="noStrike" kern="1200" cap="none" spc="0" normalizeH="0" baseline="0" noProof="0" dirty="0" smtClean="0">
                <a:ln>
                  <a:noFill/>
                </a:ln>
                <a:solidFill>
                  <a:srgbClr val="660066"/>
                </a:solidFill>
                <a:effectLst/>
                <a:uLnTx/>
                <a:uFillTx/>
                <a:latin typeface="Times New Roman" pitchFamily="18" charset="0"/>
                <a:ea typeface="+mj-ea"/>
                <a:cs typeface="Times New Roman" pitchFamily="18" charset="0"/>
              </a:rPr>
              <a:t>Физические </a:t>
            </a:r>
            <a:r>
              <a:rPr lang="ru-RU" altLang="ru-RU" sz="2800" b="1" dirty="0" smtClean="0">
                <a:solidFill>
                  <a:srgbClr val="660066"/>
                </a:solidFill>
                <a:latin typeface="Times New Roman" pitchFamily="18" charset="0"/>
                <a:ea typeface="+mj-ea"/>
                <a:cs typeface="Times New Roman" pitchFamily="18" charset="0"/>
              </a:rPr>
              <a:t>с</a:t>
            </a:r>
            <a:r>
              <a:rPr kumimoji="0" lang="ru-RU" altLang="ru-RU" sz="2800" b="1" i="0" u="none" strike="noStrike" kern="1200" cap="none" spc="0" normalizeH="0" baseline="0" noProof="0" dirty="0" err="1" smtClean="0">
                <a:ln>
                  <a:noFill/>
                </a:ln>
                <a:solidFill>
                  <a:srgbClr val="660066"/>
                </a:solidFill>
                <a:effectLst/>
                <a:uLnTx/>
                <a:uFillTx/>
                <a:latin typeface="Times New Roman" pitchFamily="18" charset="0"/>
                <a:ea typeface="+mj-ea"/>
                <a:cs typeface="Times New Roman" pitchFamily="18" charset="0"/>
              </a:rPr>
              <a:t>войства</a:t>
            </a:r>
            <a:r>
              <a:rPr kumimoji="0" lang="ru-RU" altLang="ru-RU" sz="2800" b="1" i="0" u="none" strike="noStrike" kern="1200" cap="none" spc="0" normalizeH="0" baseline="0" noProof="0" dirty="0" smtClean="0">
                <a:ln>
                  <a:noFill/>
                </a:ln>
                <a:solidFill>
                  <a:srgbClr val="660066"/>
                </a:solidFill>
                <a:effectLst/>
                <a:uLnTx/>
                <a:uFillTx/>
                <a:latin typeface="Times New Roman" pitchFamily="18" charset="0"/>
                <a:ea typeface="+mj-ea"/>
                <a:cs typeface="Times New Roman" pitchFamily="18" charset="0"/>
              </a:rPr>
              <a:t> чароита</a:t>
            </a:r>
            <a:br>
              <a:rPr kumimoji="0" lang="ru-RU" altLang="ru-RU" sz="2800" b="1" i="0" u="none" strike="noStrike" kern="1200" cap="none" spc="0" normalizeH="0" baseline="0" noProof="0" dirty="0" smtClean="0">
                <a:ln>
                  <a:noFill/>
                </a:ln>
                <a:solidFill>
                  <a:srgbClr val="660066"/>
                </a:solidFill>
                <a:effectLst/>
                <a:uLnTx/>
                <a:uFillTx/>
                <a:latin typeface="Times New Roman" pitchFamily="18" charset="0"/>
                <a:ea typeface="+mj-ea"/>
                <a:cs typeface="Times New Roman" pitchFamily="18" charset="0"/>
              </a:rPr>
            </a:br>
            <a:r>
              <a:rPr kumimoji="0" lang="ru-RU" altLang="ru-RU" sz="3200" b="0" i="0" u="none" strike="noStrike" kern="1200" cap="none" spc="0" normalizeH="0" baseline="0" noProof="0" dirty="0" smtClean="0">
                <a:ln>
                  <a:noFill/>
                </a:ln>
                <a:solidFill>
                  <a:srgbClr val="002060"/>
                </a:solidFill>
                <a:effectLst/>
                <a:uLnTx/>
                <a:uFillTx/>
                <a:latin typeface="+mj-lt"/>
                <a:ea typeface="+mj-ea"/>
                <a:cs typeface="+mj-cs"/>
              </a:rPr>
              <a:t>             </a:t>
            </a:r>
            <a:endParaRPr kumimoji="0" lang="ru-RU" altLang="ru-RU" sz="3200" b="0" i="0" u="none" strike="noStrike" kern="1200" cap="none" spc="0" normalizeH="0" baseline="0" noProof="0" dirty="0">
              <a:ln>
                <a:noFill/>
              </a:ln>
              <a:solidFill>
                <a:srgbClr val="002060"/>
              </a:solidFill>
              <a:effectLst/>
              <a:uLnTx/>
              <a:uFillTx/>
              <a:latin typeface="+mj-lt"/>
              <a:ea typeface="+mj-ea"/>
              <a:cs typeface="+mj-cs"/>
            </a:endParaRPr>
          </a:p>
        </p:txBody>
      </p:sp>
      <p:sp>
        <p:nvSpPr>
          <p:cNvPr id="11" name="Rectangle 3"/>
          <p:cNvSpPr txBox="1">
            <a:spLocks noChangeArrowheads="1"/>
          </p:cNvSpPr>
          <p:nvPr/>
        </p:nvSpPr>
        <p:spPr>
          <a:xfrm>
            <a:off x="-3249738" y="1121867"/>
            <a:ext cx="4491684" cy="4614265"/>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80000"/>
              </a:lnSpc>
              <a:spcBef>
                <a:spcPts val="1000"/>
              </a:spcBef>
              <a:spcAft>
                <a:spcPts val="0"/>
              </a:spcAft>
              <a:buClrTx/>
              <a:buSzTx/>
              <a:buFont typeface="Arial" panose="020B0604020202020204" pitchFamily="34" charset="0"/>
              <a:buNone/>
              <a:tabLst/>
              <a:defRPr/>
            </a:pPr>
            <a:endParaRPr kumimoji="0" lang="ru-RU" altLang="ru-RU" sz="16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ctr" defTabSz="914400" rtl="0" eaLnBrk="1" fontAlgn="auto" latinLnBrk="0" hangingPunct="1">
              <a:lnSpc>
                <a:spcPct val="80000"/>
              </a:lnSpc>
              <a:spcBef>
                <a:spcPts val="1000"/>
              </a:spcBef>
              <a:spcAft>
                <a:spcPts val="0"/>
              </a:spcAft>
              <a:buClrTx/>
              <a:buSzTx/>
              <a:buFont typeface="Arial" panose="020B0604020202020204" pitchFamily="34" charset="0"/>
              <a:buNone/>
              <a:tabLst/>
              <a:defRPr/>
            </a:pPr>
            <a:r>
              <a:rPr kumimoji="0" lang="ru-RU" altLang="ru-RU" sz="2400" b="0" i="0" u="none" strike="noStrike" kern="1200" cap="none" spc="0" normalizeH="0" baseline="0" noProof="0" dirty="0" smtClean="0">
                <a:ln>
                  <a:noFill/>
                </a:ln>
                <a:solidFill>
                  <a:srgbClr val="002060"/>
                </a:solidFill>
                <a:effectLst/>
                <a:uLnTx/>
                <a:uFillTx/>
                <a:latin typeface="+mn-lt"/>
                <a:ea typeface="+mn-ea"/>
                <a:cs typeface="+mn-cs"/>
              </a:rPr>
              <a:t>:</a:t>
            </a:r>
          </a:p>
          <a:p>
            <a:pPr marL="0" marR="0" lvl="0" indent="0" algn="ctr" defTabSz="914400" rtl="0" eaLnBrk="1" fontAlgn="auto" latinLnBrk="0" hangingPunct="1">
              <a:lnSpc>
                <a:spcPct val="80000"/>
              </a:lnSpc>
              <a:spcBef>
                <a:spcPts val="1000"/>
              </a:spcBef>
              <a:spcAft>
                <a:spcPts val="0"/>
              </a:spcAft>
              <a:buClrTx/>
              <a:buSzTx/>
              <a:buFont typeface="Arial" panose="020B0604020202020204" pitchFamily="34" charset="0"/>
              <a:buNone/>
              <a:tabLst/>
              <a:defRPr/>
            </a:pPr>
            <a:r>
              <a:rPr kumimoji="0" lang="ru-RU" altLang="ru-RU" sz="2400" b="0" i="0" u="none" strike="noStrike" kern="1200" cap="none" spc="0" normalizeH="0" baseline="0" noProof="0" dirty="0" smtClean="0">
                <a:ln>
                  <a:noFill/>
                </a:ln>
                <a:solidFill>
                  <a:srgbClr val="002060"/>
                </a:solidFill>
                <a:effectLst/>
                <a:uLnTx/>
                <a:uFillTx/>
                <a:latin typeface="+mn-lt"/>
                <a:ea typeface="+mn-ea"/>
                <a:cs typeface="+mn-cs"/>
              </a:rPr>
              <a:t>: : : : :</a:t>
            </a:r>
          </a:p>
          <a:p>
            <a:pPr marL="0" marR="0" lvl="0" indent="0" algn="ctr" defTabSz="914400" rtl="0" eaLnBrk="1" fontAlgn="auto" latinLnBrk="0" hangingPunct="1">
              <a:lnSpc>
                <a:spcPct val="80000"/>
              </a:lnSpc>
              <a:spcBef>
                <a:spcPts val="1000"/>
              </a:spcBef>
              <a:spcAft>
                <a:spcPts val="0"/>
              </a:spcAft>
              <a:buClrTx/>
              <a:buSzTx/>
              <a:buFont typeface="Arial" panose="020B0604020202020204" pitchFamily="34" charset="0"/>
              <a:buNone/>
              <a:tabLst/>
              <a:defRPr/>
            </a:pPr>
            <a:endParaRPr kumimoji="0" lang="ru-RU" altLang="ru-RU" sz="2000" b="1" i="1" u="none" strike="noStrike" kern="1200" cap="none" spc="0" normalizeH="0" baseline="0" noProof="0" dirty="0">
              <a:ln>
                <a:noFill/>
              </a:ln>
              <a:solidFill>
                <a:srgbClr val="6600CC"/>
              </a:solidFill>
              <a:effectLst>
                <a:outerShdw blurRad="38100" dist="38100" dir="2700000" algn="tl">
                  <a:srgbClr val="000000"/>
                </a:outerShdw>
              </a:effectLst>
              <a:uLnTx/>
              <a:uFillTx/>
              <a:latin typeface="+mn-lt"/>
              <a:ea typeface="+mn-ea"/>
              <a:cs typeface="+mn-cs"/>
            </a:endParaRPr>
          </a:p>
        </p:txBody>
      </p:sp>
      <p:graphicFrame>
        <p:nvGraphicFramePr>
          <p:cNvPr id="3" name="Таблица 2"/>
          <p:cNvGraphicFramePr>
            <a:graphicFrameLocks noGrp="1"/>
          </p:cNvGraphicFramePr>
          <p:nvPr>
            <p:extLst>
              <p:ext uri="{D42A27DB-BD31-4B8C-83A1-F6EECF244321}">
                <p14:modId xmlns:p14="http://schemas.microsoft.com/office/powerpoint/2010/main" val="2056048168"/>
              </p:ext>
            </p:extLst>
          </p:nvPr>
        </p:nvGraphicFramePr>
        <p:xfrm>
          <a:off x="709684" y="1152632"/>
          <a:ext cx="7492620" cy="3814786"/>
        </p:xfrm>
        <a:graphic>
          <a:graphicData uri="http://schemas.openxmlformats.org/drawingml/2006/table">
            <a:tbl>
              <a:tblPr firstRow="1" bandRow="1">
                <a:tableStyleId>{5940675A-B579-460E-94D1-54222C63F5DA}</a:tableStyleId>
              </a:tblPr>
              <a:tblGrid>
                <a:gridCol w="2047164">
                  <a:extLst>
                    <a:ext uri="{9D8B030D-6E8A-4147-A177-3AD203B41FA5}">
                      <a16:colId xmlns:a16="http://schemas.microsoft.com/office/drawing/2014/main" val="20000"/>
                    </a:ext>
                  </a:extLst>
                </a:gridCol>
                <a:gridCol w="5445456">
                  <a:extLst>
                    <a:ext uri="{9D8B030D-6E8A-4147-A177-3AD203B41FA5}">
                      <a16:colId xmlns:a16="http://schemas.microsoft.com/office/drawing/2014/main" val="20001"/>
                    </a:ext>
                  </a:extLst>
                </a:gridCol>
              </a:tblGrid>
              <a:tr h="411186">
                <a:tc>
                  <a:txBody>
                    <a:bodyPr/>
                    <a:lstStyle/>
                    <a:p>
                      <a:r>
                        <a:rPr kumimoji="0" lang="ru-RU" altLang="ru-RU" sz="1800" b="0" i="0" u="none" strike="noStrike" kern="1200" cap="none" spc="0" normalizeH="0" baseline="0" noProof="0" dirty="0" smtClean="0">
                          <a:ln>
                            <a:noFill/>
                          </a:ln>
                          <a:solidFill>
                            <a:srgbClr val="002060"/>
                          </a:solidFill>
                          <a:effectLst/>
                          <a:uLnTx/>
                          <a:uFillTx/>
                          <a:latin typeface="Cambria" pitchFamily="18" charset="0"/>
                          <a:ea typeface="+mn-ea"/>
                          <a:cs typeface="+mn-cs"/>
                        </a:rPr>
                        <a:t>Сингония:</a:t>
                      </a:r>
                      <a:endParaRPr lang="ru-RU" dirty="0">
                        <a:latin typeface="Cambria"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altLang="ru-RU" sz="1800" b="0" i="0" u="none" strike="noStrike" kern="1200" cap="none" spc="0" normalizeH="0" baseline="0" noProof="0" dirty="0" smtClean="0">
                          <a:ln>
                            <a:noFill/>
                          </a:ln>
                          <a:solidFill>
                            <a:srgbClr val="002060"/>
                          </a:solidFill>
                          <a:effectLst/>
                          <a:uLnTx/>
                          <a:uFillTx/>
                          <a:latin typeface="Cambria" pitchFamily="18" charset="0"/>
                          <a:ea typeface="+mn-ea"/>
                          <a:cs typeface="+mn-cs"/>
                        </a:rPr>
                        <a:t>моноклинальная</a:t>
                      </a:r>
                    </a:p>
                  </a:txBody>
                  <a:tcPr/>
                </a:tc>
                <a:extLst>
                  <a:ext uri="{0D108BD9-81ED-4DB2-BD59-A6C34878D82A}">
                    <a16:rowId xmlns:a16="http://schemas.microsoft.com/office/drawing/2014/main" val="10000"/>
                  </a:ext>
                </a:extLst>
              </a:tr>
              <a:tr h="370840">
                <a:tc>
                  <a:txBody>
                    <a:bodyPr/>
                    <a:lstStyle/>
                    <a:p>
                      <a:r>
                        <a:rPr kumimoji="0" lang="ru-RU" altLang="ru-RU" sz="1800" b="0" i="0" u="none" strike="noStrike" kern="1200" cap="none" spc="0" normalizeH="0" baseline="0" noProof="0" dirty="0" smtClean="0">
                          <a:ln>
                            <a:noFill/>
                          </a:ln>
                          <a:solidFill>
                            <a:srgbClr val="002060"/>
                          </a:solidFill>
                          <a:effectLst/>
                          <a:uLnTx/>
                          <a:uFillTx/>
                          <a:latin typeface="Cambria" pitchFamily="18" charset="0"/>
                          <a:ea typeface="+mn-ea"/>
                          <a:cs typeface="+mn-cs"/>
                        </a:rPr>
                        <a:t>Излом</a:t>
                      </a:r>
                      <a:endParaRPr lang="ru-RU" dirty="0">
                        <a:latin typeface="Cambria"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altLang="ru-RU" sz="1800" b="0" i="0" u="none" strike="noStrike" kern="1200" cap="none" spc="0" normalizeH="0" baseline="0" noProof="0" dirty="0" smtClean="0">
                          <a:ln>
                            <a:noFill/>
                          </a:ln>
                          <a:solidFill>
                            <a:srgbClr val="002060"/>
                          </a:solidFill>
                          <a:effectLst/>
                          <a:uLnTx/>
                          <a:uFillTx/>
                          <a:latin typeface="Cambria" pitchFamily="18" charset="0"/>
                          <a:ea typeface="+mn-ea"/>
                          <a:cs typeface="+mn-cs"/>
                        </a:rPr>
                        <a:t>занозистый</a:t>
                      </a:r>
                    </a:p>
                  </a:txBody>
                  <a:tcPr/>
                </a:tc>
                <a:extLst>
                  <a:ext uri="{0D108BD9-81ED-4DB2-BD59-A6C34878D82A}">
                    <a16:rowId xmlns:a16="http://schemas.microsoft.com/office/drawing/2014/main" val="10001"/>
                  </a:ext>
                </a:extLst>
              </a:tr>
              <a:tr h="370840">
                <a:tc>
                  <a:txBody>
                    <a:bodyPr/>
                    <a:lstStyle/>
                    <a:p>
                      <a:r>
                        <a:rPr kumimoji="0" lang="ru-RU" altLang="ru-RU" sz="1800" b="0" i="0" u="none" strike="noStrike" kern="1200" cap="none" spc="0" normalizeH="0" baseline="0" noProof="0" dirty="0" smtClean="0">
                          <a:ln>
                            <a:noFill/>
                          </a:ln>
                          <a:solidFill>
                            <a:srgbClr val="002060"/>
                          </a:solidFill>
                          <a:effectLst/>
                          <a:uLnTx/>
                          <a:uFillTx/>
                          <a:latin typeface="Cambria" pitchFamily="18" charset="0"/>
                          <a:ea typeface="+mn-ea"/>
                          <a:cs typeface="+mn-cs"/>
                        </a:rPr>
                        <a:t> Блеск</a:t>
                      </a:r>
                      <a:endParaRPr lang="ru-RU" dirty="0">
                        <a:latin typeface="Cambria" pitchFamily="18" charset="0"/>
                      </a:endParaRPr>
                    </a:p>
                  </a:txBody>
                  <a:tcPr/>
                </a:tc>
                <a:tc>
                  <a:txBody>
                    <a:bodyPr/>
                    <a:lstStyle/>
                    <a:p>
                      <a:r>
                        <a:rPr kumimoji="0" lang="ru-RU" altLang="ru-RU" sz="1800" b="0" i="0" u="none" strike="noStrike" kern="1200" cap="none" spc="0" normalizeH="0" baseline="0" noProof="0" dirty="0" smtClean="0">
                          <a:ln>
                            <a:noFill/>
                          </a:ln>
                          <a:solidFill>
                            <a:srgbClr val="002060"/>
                          </a:solidFill>
                          <a:effectLst/>
                          <a:uLnTx/>
                          <a:uFillTx/>
                          <a:latin typeface="Cambria" pitchFamily="18" charset="0"/>
                          <a:ea typeface="+mn-ea"/>
                          <a:cs typeface="+mn-cs"/>
                        </a:rPr>
                        <a:t>стеклянный с шелковистым отливом, особенно у волокнистых разновидностей</a:t>
                      </a:r>
                      <a:endParaRPr lang="ru-RU" dirty="0">
                        <a:latin typeface="Cambria" pitchFamily="18" charset="0"/>
                      </a:endParaRPr>
                    </a:p>
                  </a:txBody>
                  <a:tcPr/>
                </a:tc>
                <a:extLst>
                  <a:ext uri="{0D108BD9-81ED-4DB2-BD59-A6C34878D82A}">
                    <a16:rowId xmlns:a16="http://schemas.microsoft.com/office/drawing/2014/main" val="10002"/>
                  </a:ext>
                </a:extLst>
              </a:tr>
              <a:tr h="370840">
                <a:tc>
                  <a:txBody>
                    <a:bodyPr/>
                    <a:lstStyle/>
                    <a:p>
                      <a:r>
                        <a:rPr kumimoji="0" lang="ru-RU" altLang="ru-RU" sz="1800" b="0" i="0" u="none" strike="noStrike" kern="1200" cap="none" spc="0" normalizeH="0" baseline="0" noProof="0" dirty="0" smtClean="0">
                          <a:ln>
                            <a:noFill/>
                          </a:ln>
                          <a:solidFill>
                            <a:srgbClr val="002060"/>
                          </a:solidFill>
                          <a:effectLst/>
                          <a:uLnTx/>
                          <a:uFillTx/>
                          <a:latin typeface="Cambria" pitchFamily="18" charset="0"/>
                          <a:ea typeface="+mn-ea"/>
                          <a:cs typeface="+mn-cs"/>
                        </a:rPr>
                        <a:t>Твердость</a:t>
                      </a:r>
                      <a:endParaRPr lang="ru-RU" dirty="0">
                        <a:latin typeface="Cambria"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altLang="ru-RU" sz="1800" b="0" i="0" u="none" strike="noStrike" kern="1200" cap="none" spc="0" normalizeH="0" baseline="0" noProof="0" dirty="0" smtClean="0">
                          <a:ln>
                            <a:noFill/>
                          </a:ln>
                          <a:solidFill>
                            <a:srgbClr val="002060"/>
                          </a:solidFill>
                          <a:effectLst/>
                          <a:uLnTx/>
                          <a:uFillTx/>
                          <a:latin typeface="Cambria" pitchFamily="18" charset="0"/>
                          <a:ea typeface="+mn-ea"/>
                          <a:cs typeface="+mn-cs"/>
                        </a:rPr>
                        <a:t>5-6</a:t>
                      </a:r>
                    </a:p>
                  </a:txBody>
                  <a:tcPr/>
                </a:tc>
                <a:extLst>
                  <a:ext uri="{0D108BD9-81ED-4DB2-BD59-A6C34878D82A}">
                    <a16:rowId xmlns:a16="http://schemas.microsoft.com/office/drawing/2014/main" val="10003"/>
                  </a:ext>
                </a:extLst>
              </a:tr>
              <a:tr h="370840">
                <a:tc>
                  <a:txBody>
                    <a:bodyPr/>
                    <a:lstStyle/>
                    <a:p>
                      <a:r>
                        <a:rPr kumimoji="0" lang="ru-RU" altLang="ru-RU" sz="1800" b="0" i="0" u="none" strike="noStrike" kern="1200" cap="none" spc="0" normalizeH="0" baseline="0" noProof="0" dirty="0" smtClean="0">
                          <a:ln>
                            <a:noFill/>
                          </a:ln>
                          <a:solidFill>
                            <a:srgbClr val="002060"/>
                          </a:solidFill>
                          <a:effectLst/>
                          <a:uLnTx/>
                          <a:uFillTx/>
                          <a:latin typeface="Cambria" pitchFamily="18" charset="0"/>
                          <a:ea typeface="+mn-ea"/>
                          <a:cs typeface="+mn-cs"/>
                        </a:rPr>
                        <a:t>Спаянность</a:t>
                      </a:r>
                      <a:endParaRPr lang="ru-RU" dirty="0">
                        <a:latin typeface="Cambria"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altLang="ru-RU" sz="1800" b="0" i="0" u="none" strike="noStrike" kern="1200" cap="none" spc="0" normalizeH="0" baseline="0" noProof="0" dirty="0" smtClean="0">
                          <a:ln>
                            <a:noFill/>
                          </a:ln>
                          <a:solidFill>
                            <a:srgbClr val="002060"/>
                          </a:solidFill>
                          <a:effectLst/>
                          <a:uLnTx/>
                          <a:uFillTx/>
                          <a:latin typeface="Cambria" pitchFamily="18" charset="0"/>
                          <a:ea typeface="+mn-ea"/>
                          <a:cs typeface="+mn-cs"/>
                        </a:rPr>
                        <a:t>средняя</a:t>
                      </a:r>
                    </a:p>
                  </a:txBody>
                  <a:tcPr/>
                </a:tc>
                <a:extLst>
                  <a:ext uri="{0D108BD9-81ED-4DB2-BD59-A6C34878D82A}">
                    <a16:rowId xmlns:a16="http://schemas.microsoft.com/office/drawing/2014/main" val="10004"/>
                  </a:ext>
                </a:extLst>
              </a:tr>
              <a:tr h="370840">
                <a:tc>
                  <a:txBody>
                    <a:bodyPr/>
                    <a:lstStyle/>
                    <a:p>
                      <a:r>
                        <a:rPr kumimoji="0" lang="ru-RU" altLang="ru-RU" sz="1800" b="0" i="0" u="none" strike="noStrike" kern="1200" cap="none" spc="0" normalizeH="0" baseline="0" noProof="0" dirty="0" smtClean="0">
                          <a:ln>
                            <a:noFill/>
                          </a:ln>
                          <a:solidFill>
                            <a:srgbClr val="002060"/>
                          </a:solidFill>
                          <a:effectLst/>
                          <a:uLnTx/>
                          <a:uFillTx/>
                          <a:latin typeface="Cambria" pitchFamily="18" charset="0"/>
                          <a:ea typeface="+mn-ea"/>
                          <a:cs typeface="+mn-cs"/>
                        </a:rPr>
                        <a:t>Люминесценция</a:t>
                      </a:r>
                      <a:endParaRPr lang="ru-RU" dirty="0">
                        <a:latin typeface="Cambria"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altLang="ru-RU" sz="1800" b="0" i="0" u="none" strike="noStrike" kern="1200" cap="none" spc="0" normalizeH="0" baseline="0" noProof="0" dirty="0" smtClean="0">
                          <a:ln>
                            <a:noFill/>
                          </a:ln>
                          <a:solidFill>
                            <a:srgbClr val="002060"/>
                          </a:solidFill>
                          <a:effectLst/>
                          <a:uLnTx/>
                          <a:uFillTx/>
                          <a:latin typeface="Cambria" pitchFamily="18" charset="0"/>
                          <a:ea typeface="+mn-ea"/>
                          <a:cs typeface="+mn-cs"/>
                        </a:rPr>
                        <a:t>данных нет</a:t>
                      </a:r>
                    </a:p>
                  </a:txBody>
                  <a:tcPr/>
                </a:tc>
                <a:extLst>
                  <a:ext uri="{0D108BD9-81ED-4DB2-BD59-A6C34878D82A}">
                    <a16:rowId xmlns:a16="http://schemas.microsoft.com/office/drawing/2014/main" val="10005"/>
                  </a:ext>
                </a:extLst>
              </a:tr>
              <a:tr h="370840">
                <a:tc>
                  <a:txBody>
                    <a:bodyPr/>
                    <a:lstStyle/>
                    <a:p>
                      <a:r>
                        <a:rPr kumimoji="0" lang="ru-RU" altLang="ru-RU" sz="1800" b="0" i="0" u="none" strike="noStrike" kern="1200" cap="none" spc="0" normalizeH="0" baseline="0" noProof="0" dirty="0" smtClean="0">
                          <a:ln>
                            <a:noFill/>
                          </a:ln>
                          <a:solidFill>
                            <a:srgbClr val="002060"/>
                          </a:solidFill>
                          <a:effectLst/>
                          <a:uLnTx/>
                          <a:uFillTx/>
                          <a:latin typeface="Cambria" pitchFamily="18" charset="0"/>
                          <a:ea typeface="+mn-ea"/>
                          <a:cs typeface="+mn-cs"/>
                        </a:rPr>
                        <a:t>Цвет</a:t>
                      </a:r>
                      <a:endParaRPr lang="ru-RU" dirty="0">
                        <a:latin typeface="Cambria" pitchFamily="18" charset="0"/>
                      </a:endParaRPr>
                    </a:p>
                  </a:txBody>
                  <a:tcPr/>
                </a:tc>
                <a:tc>
                  <a:txBody>
                    <a:bodyPr/>
                    <a:lstStyle/>
                    <a:p>
                      <a:r>
                        <a:rPr kumimoji="0" lang="ru-RU" altLang="ru-RU" sz="1800" b="0" i="0" u="none" strike="noStrike" kern="1200" cap="none" spc="0" normalizeH="0" baseline="0" noProof="0" dirty="0" smtClean="0">
                          <a:ln>
                            <a:noFill/>
                          </a:ln>
                          <a:solidFill>
                            <a:srgbClr val="002060"/>
                          </a:solidFill>
                          <a:effectLst/>
                          <a:uLnTx/>
                          <a:uFillTx/>
                          <a:latin typeface="Cambria" pitchFamily="18" charset="0"/>
                          <a:ea typeface="+mn-ea"/>
                          <a:cs typeface="+mn-cs"/>
                        </a:rPr>
                        <a:t>сиреневый разных оттенков с переходом к фиолетовому</a:t>
                      </a:r>
                      <a:endParaRPr lang="ru-RU" dirty="0">
                        <a:latin typeface="Cambria" pitchFamily="18" charset="0"/>
                      </a:endParaRPr>
                    </a:p>
                  </a:txBody>
                  <a:tcPr/>
                </a:tc>
                <a:extLst>
                  <a:ext uri="{0D108BD9-81ED-4DB2-BD59-A6C34878D82A}">
                    <a16:rowId xmlns:a16="http://schemas.microsoft.com/office/drawing/2014/main" val="10006"/>
                  </a:ext>
                </a:extLst>
              </a:tr>
              <a:tr h="370840">
                <a:tc>
                  <a:txBody>
                    <a:bodyPr/>
                    <a:lstStyle/>
                    <a:p>
                      <a:r>
                        <a:rPr lang="ru-RU" dirty="0" smtClean="0">
                          <a:solidFill>
                            <a:srgbClr val="002060"/>
                          </a:solidFill>
                          <a:latin typeface="Cambria" pitchFamily="18" charset="0"/>
                        </a:rPr>
                        <a:t>Плотность </a:t>
                      </a:r>
                      <a:endParaRPr lang="ru-RU" dirty="0">
                        <a:solidFill>
                          <a:srgbClr val="002060"/>
                        </a:solidFill>
                        <a:latin typeface="Cambria"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altLang="ru-RU" sz="1800" b="0" i="0" u="none" strike="noStrike" kern="1200" cap="none" spc="0" normalizeH="0" baseline="0" noProof="0" dirty="0" smtClean="0">
                          <a:ln>
                            <a:noFill/>
                          </a:ln>
                          <a:solidFill>
                            <a:srgbClr val="002060"/>
                          </a:solidFill>
                          <a:effectLst/>
                          <a:uLnTx/>
                          <a:uFillTx/>
                          <a:latin typeface="Cambria" pitchFamily="18" charset="0"/>
                          <a:ea typeface="+mn-ea"/>
                          <a:cs typeface="+mn-cs"/>
                        </a:rPr>
                        <a:t>2,53-2,58 г/ см³ </a:t>
                      </a:r>
                    </a:p>
                    <a:p>
                      <a:endParaRPr lang="ru-RU" dirty="0">
                        <a:latin typeface="Cambria" pitchFamily="18" charset="0"/>
                      </a:endParaRPr>
                    </a:p>
                  </a:txBody>
                  <a:tcPr/>
                </a:tc>
                <a:extLst>
                  <a:ext uri="{0D108BD9-81ED-4DB2-BD59-A6C34878D82A}">
                    <a16:rowId xmlns:a16="http://schemas.microsoft.com/office/drawing/2014/main" val="10007"/>
                  </a:ext>
                </a:extLst>
              </a:tr>
            </a:tbl>
          </a:graphicData>
        </a:graphic>
      </p:graphicFrame>
      <p:pic>
        <p:nvPicPr>
          <p:cNvPr id="7"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31220" y="4412512"/>
            <a:ext cx="3523752" cy="24454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2666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ppt_x</p:attrName>
                                        </p:attrNameLst>
                                      </p:cBhvr>
                                      <p:tavLst>
                                        <p:tav tm="0">
                                          <p:val>
                                            <p:strVal val="#ppt_x-.2"/>
                                          </p:val>
                                        </p:tav>
                                        <p:tav tm="100000">
                                          <p:val>
                                            <p:strVal val="#ppt_x"/>
                                          </p:val>
                                        </p:tav>
                                      </p:tavLst>
                                    </p:anim>
                                    <p:anim calcmode="lin" valueType="num">
                                      <p:cBhvr>
                                        <p:cTn id="8"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31627"/>
            <a:ext cx="9139938" cy="6858000"/>
          </a:xfrm>
          <a:prstGeom prst="rect">
            <a:avLst/>
          </a:prstGeom>
        </p:spPr>
      </p:pic>
      <p:sp>
        <p:nvSpPr>
          <p:cNvPr id="2050" name="AutoShape 2" descr="Картинки по запросу добыча чароита"/>
          <p:cNvSpPr>
            <a:spLocks noChangeAspect="1" noChangeArrowheads="1"/>
          </p:cNvSpPr>
          <p:nvPr/>
        </p:nvSpPr>
        <p:spPr bwMode="auto">
          <a:xfrm>
            <a:off x="155575" y="-1897063"/>
            <a:ext cx="4162425" cy="3952876"/>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2" name="Rectangle 8"/>
          <p:cNvSpPr>
            <a:spLocks noChangeArrowheads="1"/>
          </p:cNvSpPr>
          <p:nvPr/>
        </p:nvSpPr>
        <p:spPr bwMode="auto">
          <a:xfrm>
            <a:off x="244202" y="3195459"/>
            <a:ext cx="8638342" cy="3662541"/>
          </a:xfrm>
          <a:prstGeom prst="rect">
            <a:avLst/>
          </a:prstGeom>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accent1"/>
          </a:lnRef>
          <a:fillRef idx="1">
            <a:schemeClr val="lt1"/>
          </a:fillRef>
          <a:effectRef idx="0">
            <a:schemeClr val="accent1"/>
          </a:effectRef>
          <a:fontRef idx="minor">
            <a:schemeClr val="dk1"/>
          </a:fontRef>
        </p:style>
        <p:txBody>
          <a:bodyPr wrap="square">
            <a:spAutoFit/>
          </a:bodyPr>
          <a:lstStyle/>
          <a:p>
            <a:pPr algn="just" fontAlgn="base">
              <a:spcBef>
                <a:spcPct val="20000"/>
              </a:spcBef>
              <a:spcAft>
                <a:spcPct val="0"/>
              </a:spcAft>
              <a:buFont typeface="Wingdings" pitchFamily="2" charset="2"/>
              <a:buChar char="ü"/>
              <a:defRPr/>
            </a:pPr>
            <a:r>
              <a:rPr lang="ru-RU" sz="2000" dirty="0" smtClean="0">
                <a:solidFill>
                  <a:srgbClr val="002060"/>
                </a:solidFill>
                <a:latin typeface="Cambria" pitchFamily="18" charset="0"/>
              </a:rPr>
              <a:t>В некоторых чароитах  содержится радиоактивный стисиит, содержащий торий, он делает радиоактивным как сам минерал, так и содержащие его породы, поэтому при изготовлении из чароита ювелирных украшений и сувениров желательно проверить исходное сырьё на радиоактивность; </a:t>
            </a:r>
          </a:p>
          <a:p>
            <a:pPr algn="just" fontAlgn="base">
              <a:spcBef>
                <a:spcPct val="20000"/>
              </a:spcBef>
              <a:spcAft>
                <a:spcPct val="0"/>
              </a:spcAft>
              <a:buFont typeface="Wingdings" pitchFamily="2" charset="2"/>
              <a:buChar char="ü"/>
              <a:defRPr/>
            </a:pPr>
            <a:r>
              <a:rPr lang="ru-RU" sz="2000" dirty="0" smtClean="0">
                <a:solidFill>
                  <a:srgbClr val="002060"/>
                </a:solidFill>
                <a:latin typeface="Cambria" pitchFamily="18" charset="0"/>
              </a:rPr>
              <a:t>При температуре 1000° С </a:t>
            </a:r>
            <a:r>
              <a:rPr lang="ru-RU" sz="2000" dirty="0" err="1" smtClean="0">
                <a:solidFill>
                  <a:srgbClr val="002060"/>
                </a:solidFill>
                <a:latin typeface="Cambria" pitchFamily="18" charset="0"/>
              </a:rPr>
              <a:t>чароит</a:t>
            </a:r>
            <a:r>
              <a:rPr lang="ru-RU" sz="2000" dirty="0" smtClean="0">
                <a:solidFill>
                  <a:srgbClr val="002060"/>
                </a:solidFill>
                <a:latin typeface="Cambria" pitchFamily="18" charset="0"/>
              </a:rPr>
              <a:t> спекается в стеклянные шарики, не теряющие своего сиреневого цвета;</a:t>
            </a:r>
            <a:endParaRPr lang="ru-RU" sz="2000" dirty="0" smtClean="0">
              <a:solidFill>
                <a:srgbClr val="002060"/>
              </a:solidFill>
              <a:latin typeface="Cambria" pitchFamily="18" charset="0"/>
              <a:hlinkClick r:id="rId3" tooltip="Торий"/>
            </a:endParaRPr>
          </a:p>
          <a:p>
            <a:pPr algn="just" fontAlgn="base">
              <a:spcBef>
                <a:spcPct val="20000"/>
              </a:spcBef>
              <a:spcAft>
                <a:spcPct val="0"/>
              </a:spcAft>
              <a:buFont typeface="Wingdings" pitchFamily="2" charset="2"/>
              <a:buChar char="ü"/>
              <a:defRPr/>
            </a:pPr>
            <a:r>
              <a:rPr lang="ru-RU" sz="2000" dirty="0" smtClean="0">
                <a:solidFill>
                  <a:srgbClr val="002060"/>
                </a:solidFill>
                <a:latin typeface="Cambria" pitchFamily="18" charset="0"/>
                <a:hlinkClick r:id="rId3" tooltip="Торий"/>
              </a:rPr>
              <a:t> </a:t>
            </a:r>
            <a:r>
              <a:rPr lang="ru-RU" altLang="ru-RU" sz="2000" dirty="0" smtClean="0">
                <a:solidFill>
                  <a:srgbClr val="002060"/>
                </a:solidFill>
                <a:latin typeface="Cambria" pitchFamily="18" charset="0"/>
              </a:rPr>
              <a:t>Сейчас  </a:t>
            </a:r>
            <a:r>
              <a:rPr lang="ru-RU" altLang="ru-RU" sz="2000" dirty="0">
                <a:solidFill>
                  <a:srgbClr val="002060"/>
                </a:solidFill>
                <a:latin typeface="Cambria" pitchFamily="18" charset="0"/>
              </a:rPr>
              <a:t>на мировом рынке цена килограмма необработанного чароита достигает 150 долларов;</a:t>
            </a:r>
          </a:p>
          <a:p>
            <a:pPr algn="just" fontAlgn="base">
              <a:spcBef>
                <a:spcPct val="20000"/>
              </a:spcBef>
              <a:spcAft>
                <a:spcPct val="0"/>
              </a:spcAft>
              <a:buFont typeface="Wingdings" pitchFamily="2" charset="2"/>
              <a:buChar char="ü"/>
              <a:defRPr/>
            </a:pPr>
            <a:r>
              <a:rPr lang="ru-RU" altLang="ru-RU" sz="2000" dirty="0">
                <a:solidFill>
                  <a:srgbClr val="002060"/>
                </a:solidFill>
                <a:latin typeface="Cambria" pitchFamily="18" charset="0"/>
              </a:rPr>
              <a:t> Ваза высотой 30 см (в зависимости от сорта и цвета камня) </a:t>
            </a:r>
            <a:r>
              <a:rPr lang="ru-RU" altLang="ru-RU" sz="2000" dirty="0" smtClean="0">
                <a:solidFill>
                  <a:srgbClr val="002060"/>
                </a:solidFill>
                <a:latin typeface="Cambria" pitchFamily="18" charset="0"/>
              </a:rPr>
              <a:t>стоит до 18000 долларов. </a:t>
            </a:r>
            <a:endParaRPr lang="ru-RU" altLang="ru-RU" sz="2000" dirty="0">
              <a:solidFill>
                <a:srgbClr val="002060"/>
              </a:solidFill>
              <a:latin typeface="Cambria" pitchFamily="18" charset="0"/>
            </a:endParaRPr>
          </a:p>
        </p:txBody>
      </p:sp>
      <p:pic>
        <p:nvPicPr>
          <p:cNvPr id="19458" name="Picture 2" descr="&amp;Kcy;&amp;acy;&amp;rcy;&amp;tcy;&amp;icy;&amp;ncy;&amp;kcy;&amp;icy; &amp;pcy;&amp;ocy; &amp;zcy;&amp;acy;&amp;pcy;&amp;rcy;&amp;ocy;&amp;scy;&amp;ucy; &amp;icy;&amp;zcy;&amp;dcy;&amp;iecy;&amp;lcy;&amp;icy;&amp;yacy; &amp;icy;&amp;zcy; &amp;chcy;&amp;acy;&amp;rcy;&amp;ocy;&amp;icy;&amp;tcy;&amp;acy;"/>
          <p:cNvPicPr>
            <a:picLocks noChangeAspect="1" noChangeArrowheads="1"/>
          </p:cNvPicPr>
          <p:nvPr/>
        </p:nvPicPr>
        <p:blipFill>
          <a:blip r:embed="rId4" cstate="print"/>
          <a:srcRect/>
          <a:stretch>
            <a:fillRect/>
          </a:stretch>
        </p:blipFill>
        <p:spPr bwMode="auto">
          <a:xfrm>
            <a:off x="1307805" y="435935"/>
            <a:ext cx="6794204" cy="2647507"/>
          </a:xfrm>
          <a:prstGeom prst="rect">
            <a:avLst/>
          </a:prstGeom>
          <a:noFill/>
        </p:spPr>
      </p:pic>
      <p:sp>
        <p:nvSpPr>
          <p:cNvPr id="8" name="Прямоугольник 7"/>
          <p:cNvSpPr/>
          <p:nvPr/>
        </p:nvSpPr>
        <p:spPr>
          <a:xfrm>
            <a:off x="3129206" y="-127591"/>
            <a:ext cx="3624262" cy="523220"/>
          </a:xfrm>
          <a:prstGeom prst="rect">
            <a:avLst/>
          </a:prstGeom>
          <a:ln>
            <a:solidFill>
              <a:srgbClr val="9900FF"/>
            </a:solidFill>
          </a:ln>
        </p:spPr>
        <p:txBody>
          <a:bodyPr wrap="none">
            <a:spAutoFit/>
          </a:bodyPr>
          <a:lstStyle/>
          <a:p>
            <a:r>
              <a:rPr lang="ru-RU" sz="2800" b="1" dirty="0" smtClean="0">
                <a:solidFill>
                  <a:srgbClr val="660066"/>
                </a:solidFill>
                <a:latin typeface="Cambria" pitchFamily="18" charset="0"/>
              </a:rPr>
              <a:t>Интересные факты </a:t>
            </a:r>
            <a:endParaRPr lang="ru-RU" sz="2800" b="1" dirty="0">
              <a:solidFill>
                <a:srgbClr val="660066"/>
              </a:solidFill>
              <a:latin typeface="Cambria" pitchFamily="18" charset="0"/>
            </a:endParaRPr>
          </a:p>
        </p:txBody>
      </p:sp>
    </p:spTree>
    <p:extLst>
      <p:ext uri="{BB962C8B-B14F-4D97-AF65-F5344CB8AC3E}">
        <p14:creationId xmlns:p14="http://schemas.microsoft.com/office/powerpoint/2010/main" val="2552666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ppt_x</p:attrName>
                                        </p:attrNameLst>
                                      </p:cBhvr>
                                      <p:tavLst>
                                        <p:tav tm="0">
                                          <p:val>
                                            <p:strVal val="#ppt_x-.2"/>
                                          </p:val>
                                        </p:tav>
                                        <p:tav tm="100000">
                                          <p:val>
                                            <p:strVal val="#ppt_x"/>
                                          </p:val>
                                        </p:tav>
                                      </p:tavLst>
                                    </p:anim>
                                    <p:anim calcmode="lin" valueType="num">
                                      <p:cBhvr>
                                        <p:cTn id="8"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62" y="0"/>
            <a:ext cx="9139938" cy="6858000"/>
          </a:xfrm>
          <a:prstGeom prst="rect">
            <a:avLst/>
          </a:prstGeom>
        </p:spPr>
      </p:pic>
      <p:sp>
        <p:nvSpPr>
          <p:cNvPr id="2050" name="AutoShape 2" descr="Картинки по запросу добыча чароита"/>
          <p:cNvSpPr>
            <a:spLocks noChangeAspect="1" noChangeArrowheads="1"/>
          </p:cNvSpPr>
          <p:nvPr/>
        </p:nvSpPr>
        <p:spPr bwMode="auto">
          <a:xfrm>
            <a:off x="155575" y="-1897063"/>
            <a:ext cx="4162425" cy="3952876"/>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 name="Rectangle 2"/>
          <p:cNvSpPr txBox="1">
            <a:spLocks noChangeArrowheads="1"/>
          </p:cNvSpPr>
          <p:nvPr/>
        </p:nvSpPr>
        <p:spPr>
          <a:xfrm>
            <a:off x="520995" y="2614780"/>
            <a:ext cx="7759864" cy="1143000"/>
          </a:xfrm>
          <a:prstGeom prst="rect">
            <a:avLst/>
          </a:prstGeom>
        </p:spPr>
        <p:txBody>
          <a:bodyPr vert="horz" lIns="91440" tIns="45720" rIns="91440" bIns="45720" rtlCol="0" anchor="b">
            <a:normAutofit/>
          </a:bodyPr>
          <a:lstStyle/>
          <a:p>
            <a:pPr algn="ctr">
              <a:lnSpc>
                <a:spcPct val="90000"/>
              </a:lnSpc>
              <a:spcBef>
                <a:spcPct val="0"/>
              </a:spcBef>
              <a:defRPr/>
            </a:pPr>
            <a:r>
              <a:rPr kumimoji="0" lang="ru-RU" altLang="ru-RU" sz="3600" i="0" u="none" strike="noStrike" kern="1200" cap="none" spc="0" normalizeH="0" baseline="0" noProof="0" dirty="0" smtClean="0">
                <a:ln>
                  <a:noFill/>
                </a:ln>
                <a:solidFill>
                  <a:srgbClr val="660066"/>
                </a:solidFill>
                <a:effectLst/>
                <a:uLnTx/>
                <a:uFillTx/>
                <a:latin typeface="Cambria" pitchFamily="18" charset="0"/>
                <a:ea typeface="+mj-ea"/>
                <a:cs typeface="Times New Roman" pitchFamily="18" charset="0"/>
              </a:rPr>
              <a:t/>
            </a:r>
            <a:br>
              <a:rPr kumimoji="0" lang="ru-RU" altLang="ru-RU" sz="3600" i="0" u="none" strike="noStrike" kern="1200" cap="none" spc="0" normalizeH="0" baseline="0" noProof="0" dirty="0" smtClean="0">
                <a:ln>
                  <a:noFill/>
                </a:ln>
                <a:solidFill>
                  <a:srgbClr val="660066"/>
                </a:solidFill>
                <a:effectLst/>
                <a:uLnTx/>
                <a:uFillTx/>
                <a:latin typeface="Cambria" pitchFamily="18" charset="0"/>
                <a:ea typeface="+mj-ea"/>
                <a:cs typeface="Times New Roman" pitchFamily="18" charset="0"/>
              </a:rPr>
            </a:br>
            <a:r>
              <a:rPr lang="ru-RU" altLang="ru-RU" sz="3000" dirty="0" smtClean="0">
                <a:solidFill>
                  <a:srgbClr val="660066"/>
                </a:solidFill>
                <a:latin typeface="Cambria" pitchFamily="18" charset="0"/>
                <a:ea typeface="+mj-ea"/>
                <a:cs typeface="Times New Roman" pitchFamily="18" charset="0"/>
              </a:rPr>
              <a:t>Ч</a:t>
            </a:r>
            <a:r>
              <a:rPr kumimoji="0" lang="ru-RU" altLang="ru-RU" sz="3000" i="0" u="none" strike="noStrike" kern="1200" cap="none" spc="0" normalizeH="0" baseline="0" noProof="0" dirty="0" err="1" smtClean="0">
                <a:ln>
                  <a:noFill/>
                </a:ln>
                <a:solidFill>
                  <a:srgbClr val="660066"/>
                </a:solidFill>
                <a:effectLst/>
                <a:uLnTx/>
                <a:uFillTx/>
                <a:latin typeface="Cambria" pitchFamily="18" charset="0"/>
                <a:ea typeface="+mj-ea"/>
                <a:cs typeface="Times New Roman" pitchFamily="18" charset="0"/>
              </a:rPr>
              <a:t>ароит</a:t>
            </a:r>
            <a:r>
              <a:rPr lang="ru-RU" sz="3000" dirty="0" smtClean="0">
                <a:solidFill>
                  <a:srgbClr val="660066"/>
                </a:solidFill>
                <a:latin typeface="Cambria" pitchFamily="18" charset="0"/>
              </a:rPr>
              <a:t> наделен лечебными  свойствами:</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ru-RU" altLang="ru-RU" sz="3600" b="1" i="0" u="none" strike="noStrike" kern="1200" cap="none" spc="0" normalizeH="0" baseline="0" noProof="0" dirty="0" smtClean="0">
              <a:ln>
                <a:noFill/>
              </a:ln>
              <a:solidFill>
                <a:srgbClr val="660066"/>
              </a:solidFill>
              <a:effectLst/>
              <a:uLnTx/>
              <a:uFillTx/>
              <a:latin typeface="Cambria" pitchFamily="18" charset="0"/>
              <a:ea typeface="+mj-ea"/>
              <a:cs typeface="Times New Roman" pitchFamily="18" charset="0"/>
            </a:endParaRPr>
          </a:p>
        </p:txBody>
      </p:sp>
      <p:sp>
        <p:nvSpPr>
          <p:cNvPr id="11" name="Rectangle 3"/>
          <p:cNvSpPr>
            <a:spLocks noChangeArrowheads="1"/>
          </p:cNvSpPr>
          <p:nvPr/>
        </p:nvSpPr>
        <p:spPr bwMode="auto">
          <a:xfrm>
            <a:off x="556402" y="3009014"/>
            <a:ext cx="8194195"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defRPr/>
            </a:pPr>
            <a:endParaRPr lang="ru-RU" altLang="ru-RU" sz="2400" b="1" i="1" dirty="0">
              <a:solidFill>
                <a:srgbClr val="000074"/>
              </a:solidFill>
              <a:latin typeface="Monotype Corsiva" pitchFamily="66" charset="0"/>
            </a:endParaRPr>
          </a:p>
          <a:p>
            <a:pPr fontAlgn="base">
              <a:spcBef>
                <a:spcPct val="0"/>
              </a:spcBef>
              <a:spcAft>
                <a:spcPct val="0"/>
              </a:spcAft>
              <a:buFont typeface="Wingdings" pitchFamily="2" charset="2"/>
              <a:buChar char="ü"/>
              <a:defRPr/>
            </a:pPr>
            <a:r>
              <a:rPr lang="ru-RU" altLang="ru-RU" sz="2400" dirty="0">
                <a:solidFill>
                  <a:srgbClr val="002060"/>
                </a:solidFill>
                <a:latin typeface="Cambria" pitchFamily="18" charset="0"/>
                <a:cs typeface="Times New Roman" pitchFamily="18" charset="0"/>
              </a:rPr>
              <a:t>Используется в лечении воспалительных </a:t>
            </a:r>
            <a:r>
              <a:rPr lang="ru-RU" altLang="ru-RU" sz="2400" dirty="0" smtClean="0">
                <a:solidFill>
                  <a:srgbClr val="002060"/>
                </a:solidFill>
                <a:latin typeface="Cambria" pitchFamily="18" charset="0"/>
                <a:cs typeface="Times New Roman" pitchFamily="18" charset="0"/>
              </a:rPr>
              <a:t>заболеваний;</a:t>
            </a:r>
            <a:endParaRPr lang="ru-RU" altLang="ru-RU" sz="2400" dirty="0">
              <a:solidFill>
                <a:srgbClr val="002060"/>
              </a:solidFill>
              <a:latin typeface="Cambria" pitchFamily="18" charset="0"/>
              <a:cs typeface="Times New Roman" pitchFamily="18" charset="0"/>
            </a:endParaRPr>
          </a:p>
          <a:p>
            <a:pPr fontAlgn="base">
              <a:spcBef>
                <a:spcPct val="0"/>
              </a:spcBef>
              <a:spcAft>
                <a:spcPct val="0"/>
              </a:spcAft>
              <a:buFont typeface="Wingdings" pitchFamily="2" charset="2"/>
              <a:buChar char="ü"/>
              <a:defRPr/>
            </a:pPr>
            <a:r>
              <a:rPr lang="ru-RU" altLang="ru-RU" sz="2400" dirty="0">
                <a:solidFill>
                  <a:srgbClr val="002060"/>
                </a:solidFill>
                <a:latin typeface="Cambria" pitchFamily="18" charset="0"/>
                <a:cs typeface="Times New Roman" pitchFamily="18" charset="0"/>
              </a:rPr>
              <a:t>Помогает при нарушениях функций сердечно-сосудистой системы, </a:t>
            </a:r>
            <a:r>
              <a:rPr lang="ru-RU" altLang="ru-RU" sz="2400" dirty="0" smtClean="0">
                <a:solidFill>
                  <a:srgbClr val="002060"/>
                </a:solidFill>
                <a:latin typeface="Cambria" pitchFamily="18" charset="0"/>
                <a:cs typeface="Times New Roman" pitchFamily="18" charset="0"/>
              </a:rPr>
              <a:t>мигренях;</a:t>
            </a:r>
            <a:endParaRPr lang="ru-RU" altLang="ru-RU" sz="2400" dirty="0">
              <a:solidFill>
                <a:srgbClr val="002060"/>
              </a:solidFill>
              <a:latin typeface="Cambria" pitchFamily="18" charset="0"/>
              <a:cs typeface="Times New Roman" pitchFamily="18" charset="0"/>
            </a:endParaRPr>
          </a:p>
          <a:p>
            <a:pPr fontAlgn="base">
              <a:spcBef>
                <a:spcPct val="0"/>
              </a:spcBef>
              <a:spcAft>
                <a:spcPct val="0"/>
              </a:spcAft>
              <a:buFont typeface="Wingdings" pitchFamily="2" charset="2"/>
              <a:buChar char="ü"/>
              <a:defRPr/>
            </a:pPr>
            <a:r>
              <a:rPr lang="ru-RU" altLang="ru-RU" sz="2400" dirty="0">
                <a:solidFill>
                  <a:srgbClr val="002060"/>
                </a:solidFill>
                <a:latin typeface="Cambria" pitchFamily="18" charset="0"/>
                <a:cs typeface="Times New Roman" pitchFamily="18" charset="0"/>
              </a:rPr>
              <a:t>Оказывает общее тонизирующее воздействие на весь </a:t>
            </a:r>
            <a:r>
              <a:rPr lang="ru-RU" altLang="ru-RU" sz="2400" dirty="0" smtClean="0">
                <a:solidFill>
                  <a:srgbClr val="002060"/>
                </a:solidFill>
                <a:latin typeface="Cambria" pitchFamily="18" charset="0"/>
                <a:cs typeface="Times New Roman" pitchFamily="18" charset="0"/>
              </a:rPr>
              <a:t>организм.</a:t>
            </a:r>
            <a:endParaRPr lang="ru-RU" altLang="ru-RU" sz="2400" dirty="0">
              <a:solidFill>
                <a:srgbClr val="002060"/>
              </a:solidFill>
              <a:latin typeface="Cambria" pitchFamily="18" charset="0"/>
              <a:cs typeface="Times New Roman" pitchFamily="18" charset="0"/>
            </a:endParaRPr>
          </a:p>
        </p:txBody>
      </p:sp>
      <p:sp>
        <p:nvSpPr>
          <p:cNvPr id="30722" name="AutoShape 2" descr="Картинки по запросу добыча чароита"/>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30724" name="Picture 4" descr="Картинки по запросу чароит png"/>
          <p:cNvPicPr>
            <a:picLocks noChangeAspect="1" noChangeArrowheads="1"/>
          </p:cNvPicPr>
          <p:nvPr/>
        </p:nvPicPr>
        <p:blipFill>
          <a:blip r:embed="rId3" cstate="print"/>
          <a:srcRect/>
          <a:stretch>
            <a:fillRect/>
          </a:stretch>
        </p:blipFill>
        <p:spPr bwMode="auto">
          <a:xfrm>
            <a:off x="0" y="0"/>
            <a:ext cx="2248525" cy="1690271"/>
          </a:xfrm>
          <a:prstGeom prst="rect">
            <a:avLst/>
          </a:prstGeom>
          <a:ln>
            <a:noFill/>
          </a:ln>
          <a:effectLst>
            <a:outerShdw blurRad="292100" dist="139700" dir="2700000" algn="tl" rotWithShape="0">
              <a:srgbClr val="333333">
                <a:alpha val="65000"/>
              </a:srgbClr>
            </a:outerShdw>
          </a:effectLst>
        </p:spPr>
      </p:pic>
      <p:pic>
        <p:nvPicPr>
          <p:cNvPr id="18433" name="Picture 1"/>
          <p:cNvPicPr>
            <a:picLocks noChangeAspect="1" noChangeArrowheads="1"/>
          </p:cNvPicPr>
          <p:nvPr/>
        </p:nvPicPr>
        <p:blipFill>
          <a:blip r:embed="rId4" cstate="print"/>
          <a:srcRect/>
          <a:stretch>
            <a:fillRect/>
          </a:stretch>
        </p:blipFill>
        <p:spPr bwMode="auto">
          <a:xfrm>
            <a:off x="1881964" y="1222744"/>
            <a:ext cx="1410134" cy="1370492"/>
          </a:xfrm>
          <a:prstGeom prst="rect">
            <a:avLst/>
          </a:prstGeom>
          <a:noFill/>
          <a:ln w="9525">
            <a:noFill/>
            <a:miter lim="800000"/>
            <a:headEnd/>
            <a:tailEnd/>
          </a:ln>
        </p:spPr>
      </p:pic>
      <p:sp>
        <p:nvSpPr>
          <p:cNvPr id="9" name="Rectangle 2"/>
          <p:cNvSpPr txBox="1">
            <a:spLocks/>
          </p:cNvSpPr>
          <p:nvPr/>
        </p:nvSpPr>
        <p:spPr bwMode="auto">
          <a:xfrm>
            <a:off x="2849526" y="344365"/>
            <a:ext cx="5050465" cy="644463"/>
          </a:xfrm>
          <a:prstGeom prst="rect">
            <a:avLst/>
          </a:prstGeom>
          <a:ln>
            <a:solidFill>
              <a:srgbClr val="9900FF"/>
            </a:solidFill>
          </a:ln>
        </p:spPr>
        <p:txBody>
          <a:bodyPr vert="horz" wrap="square" lIns="91440" tIns="45720" rIns="91440" bIns="45720" numCol="1" rtlCol="0" anchor="b" anchorCtr="0" compatLnSpc="1">
            <a:prstTxWarp prst="textNoShape">
              <a:avLst/>
            </a:prstTxWarp>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ru-RU" sz="3200" dirty="0" smtClean="0">
                <a:solidFill>
                  <a:srgbClr val="660066"/>
                </a:solidFill>
                <a:latin typeface="Cambria" pitchFamily="18" charset="0"/>
                <a:ea typeface="+mj-ea"/>
                <a:cs typeface="+mj-cs"/>
              </a:rPr>
              <a:t>Чароит</a:t>
            </a:r>
            <a:r>
              <a:rPr kumimoji="0" lang="ru-RU" sz="3200" i="0" u="none" strike="noStrike" kern="1200" cap="none" spc="0" normalizeH="0" baseline="0" noProof="0" dirty="0" smtClean="0">
                <a:ln>
                  <a:noFill/>
                </a:ln>
                <a:solidFill>
                  <a:srgbClr val="660066"/>
                </a:solidFill>
                <a:effectLst/>
                <a:uLnTx/>
                <a:uFillTx/>
                <a:latin typeface="Cambria" pitchFamily="18" charset="0"/>
                <a:ea typeface="+mj-ea"/>
                <a:cs typeface="+mj-cs"/>
              </a:rPr>
              <a:t> благоприятен</a:t>
            </a:r>
            <a:r>
              <a:rPr kumimoji="0" lang="ru-RU" sz="3200" i="0" u="none" strike="noStrike" kern="1200" cap="none" spc="0" normalizeH="0" baseline="0" noProof="0" dirty="0" smtClean="0">
                <a:ln>
                  <a:noFill/>
                </a:ln>
                <a:solidFill>
                  <a:schemeClr val="tx1"/>
                </a:solidFill>
                <a:effectLst/>
                <a:uLnTx/>
                <a:uFillTx/>
                <a:latin typeface="Cambria" pitchFamily="18" charset="0"/>
                <a:ea typeface="+mj-ea"/>
                <a:cs typeface="+mj-cs"/>
              </a:rPr>
              <a:t> </a:t>
            </a:r>
          </a:p>
        </p:txBody>
      </p:sp>
      <p:pic>
        <p:nvPicPr>
          <p:cNvPr id="18434" name="Picture 2"/>
          <p:cNvPicPr>
            <a:picLocks noChangeAspect="1" noChangeArrowheads="1"/>
          </p:cNvPicPr>
          <p:nvPr/>
        </p:nvPicPr>
        <p:blipFill>
          <a:blip r:embed="rId5" cstate="print"/>
          <a:srcRect/>
          <a:stretch>
            <a:fillRect/>
          </a:stretch>
        </p:blipFill>
        <p:spPr bwMode="auto">
          <a:xfrm>
            <a:off x="3455028" y="1148317"/>
            <a:ext cx="1531641" cy="1463336"/>
          </a:xfrm>
          <a:prstGeom prst="rect">
            <a:avLst/>
          </a:prstGeom>
          <a:noFill/>
          <a:ln w="9525">
            <a:noFill/>
            <a:miter lim="800000"/>
            <a:headEnd/>
            <a:tailEnd/>
          </a:ln>
        </p:spPr>
      </p:pic>
      <p:pic>
        <p:nvPicPr>
          <p:cNvPr id="18435" name="Picture 3"/>
          <p:cNvPicPr>
            <a:picLocks noChangeAspect="1" noChangeArrowheads="1"/>
          </p:cNvPicPr>
          <p:nvPr/>
        </p:nvPicPr>
        <p:blipFill>
          <a:blip r:embed="rId6" cstate="print"/>
          <a:srcRect/>
          <a:stretch>
            <a:fillRect/>
          </a:stretch>
        </p:blipFill>
        <p:spPr bwMode="auto">
          <a:xfrm>
            <a:off x="5100527" y="1169581"/>
            <a:ext cx="1511287" cy="1449349"/>
          </a:xfrm>
          <a:prstGeom prst="rect">
            <a:avLst/>
          </a:prstGeom>
          <a:noFill/>
          <a:ln w="9525">
            <a:noFill/>
            <a:miter lim="800000"/>
            <a:headEnd/>
            <a:tailEnd/>
          </a:ln>
        </p:spPr>
      </p:pic>
      <p:pic>
        <p:nvPicPr>
          <p:cNvPr id="18436" name="Picture 4"/>
          <p:cNvPicPr>
            <a:picLocks noChangeAspect="1" noChangeArrowheads="1"/>
          </p:cNvPicPr>
          <p:nvPr/>
        </p:nvPicPr>
        <p:blipFill>
          <a:blip r:embed="rId7" cstate="print"/>
          <a:srcRect/>
          <a:stretch>
            <a:fillRect/>
          </a:stretch>
        </p:blipFill>
        <p:spPr bwMode="auto">
          <a:xfrm>
            <a:off x="6652882" y="1148315"/>
            <a:ext cx="1502557" cy="1477925"/>
          </a:xfrm>
          <a:prstGeom prst="rect">
            <a:avLst/>
          </a:prstGeom>
          <a:noFill/>
          <a:ln w="9525">
            <a:noFill/>
            <a:miter lim="800000"/>
            <a:headEnd/>
            <a:tailEnd/>
          </a:ln>
        </p:spPr>
      </p:pic>
    </p:spTree>
    <p:extLst>
      <p:ext uri="{BB962C8B-B14F-4D97-AF65-F5344CB8AC3E}">
        <p14:creationId xmlns:p14="http://schemas.microsoft.com/office/powerpoint/2010/main" val="2552666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ppt_x</p:attrName>
                                        </p:attrNameLst>
                                      </p:cBhvr>
                                      <p:tavLst>
                                        <p:tav tm="0">
                                          <p:val>
                                            <p:strVal val="#ppt_x-.2"/>
                                          </p:val>
                                        </p:tav>
                                        <p:tav tm="100000">
                                          <p:val>
                                            <p:strVal val="#ppt_x"/>
                                          </p:val>
                                        </p:tav>
                                      </p:tavLst>
                                    </p:anim>
                                    <p:anim calcmode="lin" valueType="num">
                                      <p:cBhvr>
                                        <p:cTn id="8"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9" dur="1000"/>
                                        <p:tgtEl>
                                          <p:spTgt spid="9"/>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ppt_x</p:attrName>
                                        </p:attrNameLst>
                                      </p:cBhvr>
                                      <p:tavLst>
                                        <p:tav tm="0">
                                          <p:val>
                                            <p:strVal val="#ppt_x-.2"/>
                                          </p:val>
                                        </p:tav>
                                        <p:tav tm="100000">
                                          <p:val>
                                            <p:strVal val="#ppt_x"/>
                                          </p:val>
                                        </p:tav>
                                      </p:tavLst>
                                    </p:anim>
                                    <p:anim calcmode="lin" valueType="num">
                                      <p:cBhvr>
                                        <p:cTn id="13"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31" y="0"/>
            <a:ext cx="9139938" cy="6858000"/>
          </a:xfrm>
          <a:prstGeom prst="rect">
            <a:avLst/>
          </a:prstGeom>
        </p:spPr>
      </p:pic>
      <p:sp>
        <p:nvSpPr>
          <p:cNvPr id="2050" name="AutoShape 2" descr="Картинки по запросу добыча чароита"/>
          <p:cNvSpPr>
            <a:spLocks noChangeAspect="1" noChangeArrowheads="1"/>
          </p:cNvSpPr>
          <p:nvPr/>
        </p:nvSpPr>
        <p:spPr bwMode="auto">
          <a:xfrm>
            <a:off x="155575" y="-1897063"/>
            <a:ext cx="4162425" cy="3952876"/>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4" name="Picture 10" descr="http://hi-cd.ru/images/knopki/button59.gif"/>
          <p:cNvPicPr>
            <a:picLocks noChangeAspect="1" noChangeArrowheads="1" noCrop="1"/>
          </p:cNvPicPr>
          <p:nvPr/>
        </p:nvPicPr>
        <p:blipFill>
          <a:blip r:embed="rId3" cstate="print"/>
          <a:srcRect/>
          <a:stretch>
            <a:fillRect/>
          </a:stretch>
        </p:blipFill>
        <p:spPr bwMode="auto">
          <a:xfrm>
            <a:off x="2450521" y="556436"/>
            <a:ext cx="307670" cy="307670"/>
          </a:xfrm>
          <a:prstGeom prst="rect">
            <a:avLst/>
          </a:prstGeom>
          <a:noFill/>
        </p:spPr>
      </p:pic>
      <p:sp>
        <p:nvSpPr>
          <p:cNvPr id="5" name="TextBox 4"/>
          <p:cNvSpPr txBox="1"/>
          <p:nvPr/>
        </p:nvSpPr>
        <p:spPr>
          <a:xfrm>
            <a:off x="2969956" y="540085"/>
            <a:ext cx="5152436" cy="707886"/>
          </a:xfrm>
          <a:prstGeom prst="rect">
            <a:avLst/>
          </a:prstGeom>
          <a:noFill/>
        </p:spPr>
        <p:txBody>
          <a:bodyPr wrap="none" rtlCol="0">
            <a:spAutoFit/>
          </a:bodyPr>
          <a:lstStyle/>
          <a:p>
            <a:r>
              <a:rPr lang="ru-RU" sz="2200" b="1" dirty="0" smtClean="0">
                <a:solidFill>
                  <a:srgbClr val="660066"/>
                </a:solidFill>
                <a:latin typeface="Times New Roman" pitchFamily="18" charset="0"/>
                <a:cs typeface="Times New Roman" pitchFamily="18" charset="0"/>
              </a:rPr>
              <a:t>Станция 2.  «Благословенный камень»</a:t>
            </a:r>
          </a:p>
          <a:p>
            <a:r>
              <a:rPr lang="ru-RU" b="1" dirty="0" smtClean="0">
                <a:solidFill>
                  <a:schemeClr val="accent6">
                    <a:lumMod val="50000"/>
                  </a:schemeClr>
                </a:solidFill>
                <a:latin typeface="Times New Roman" pitchFamily="18" charset="0"/>
                <a:cs typeface="Times New Roman" pitchFamily="18" charset="0"/>
              </a:rPr>
              <a:t> </a:t>
            </a:r>
            <a:endParaRPr lang="ru-RU" b="1" dirty="0">
              <a:solidFill>
                <a:schemeClr val="accent6">
                  <a:lumMod val="50000"/>
                </a:schemeClr>
              </a:solidFill>
              <a:latin typeface="Times New Roman" pitchFamily="18" charset="0"/>
              <a:cs typeface="Times New Roman" pitchFamily="18" charset="0"/>
            </a:endParaRPr>
          </a:p>
        </p:txBody>
      </p:sp>
      <p:sp>
        <p:nvSpPr>
          <p:cNvPr id="6" name="Заголовок 1"/>
          <p:cNvSpPr txBox="1">
            <a:spLocks/>
          </p:cNvSpPr>
          <p:nvPr/>
        </p:nvSpPr>
        <p:spPr>
          <a:xfrm>
            <a:off x="2301083" y="827750"/>
            <a:ext cx="5785057" cy="1011521"/>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ru-RU" b="0" i="0" u="none" strike="noStrike" kern="1200" cap="none" spc="0" normalizeH="0" baseline="0" noProof="0" dirty="0" smtClean="0">
                <a:ln>
                  <a:noFill/>
                </a:ln>
                <a:solidFill>
                  <a:schemeClr val="bg1"/>
                </a:solidFill>
                <a:effectLst/>
                <a:uLnTx/>
                <a:uFillTx/>
                <a:latin typeface="Cambria" pitchFamily="18" charset="0"/>
                <a:ea typeface="+mj-ea"/>
                <a:cs typeface="+mj-cs"/>
              </a:rPr>
              <a:t>.</a:t>
            </a:r>
            <a:br>
              <a:rPr kumimoji="0" lang="ru-RU" b="0" i="0" u="none" strike="noStrike" kern="1200" cap="none" spc="0" normalizeH="0" baseline="0" noProof="0" dirty="0" smtClean="0">
                <a:ln>
                  <a:noFill/>
                </a:ln>
                <a:solidFill>
                  <a:schemeClr val="bg1"/>
                </a:solidFill>
                <a:effectLst/>
                <a:uLnTx/>
                <a:uFillTx/>
                <a:latin typeface="Cambria" pitchFamily="18" charset="0"/>
                <a:ea typeface="+mj-ea"/>
                <a:cs typeface="+mj-cs"/>
              </a:rPr>
            </a:br>
            <a:r>
              <a:rPr kumimoji="0" lang="ru-RU" b="0" i="0" u="none" strike="noStrike" kern="1200" cap="none" spc="0" normalizeH="0" baseline="0" noProof="0" dirty="0" smtClean="0">
                <a:ln>
                  <a:noFill/>
                </a:ln>
                <a:solidFill>
                  <a:srgbClr val="660066"/>
                </a:solidFill>
                <a:effectLst/>
                <a:uLnTx/>
                <a:uFillTx/>
                <a:latin typeface="Cambria" pitchFamily="18" charset="0"/>
                <a:ea typeface="+mj-ea"/>
                <a:cs typeface="+mj-cs"/>
              </a:rPr>
              <a:t/>
            </a:r>
            <a:br>
              <a:rPr kumimoji="0" lang="ru-RU" b="0" i="0" u="none" strike="noStrike" kern="1200" cap="none" spc="0" normalizeH="0" baseline="0" noProof="0" dirty="0" smtClean="0">
                <a:ln>
                  <a:noFill/>
                </a:ln>
                <a:solidFill>
                  <a:srgbClr val="660066"/>
                </a:solidFill>
                <a:effectLst/>
                <a:uLnTx/>
                <a:uFillTx/>
                <a:latin typeface="Cambria" pitchFamily="18" charset="0"/>
                <a:ea typeface="+mj-ea"/>
                <a:cs typeface="+mj-cs"/>
              </a:rPr>
            </a:br>
            <a:r>
              <a:rPr kumimoji="0" lang="ru-RU" b="1" i="0" u="none" strike="noStrike" kern="1200" cap="none" spc="0" normalizeH="0" baseline="0" noProof="0" dirty="0" smtClean="0">
                <a:ln>
                  <a:noFill/>
                </a:ln>
                <a:solidFill>
                  <a:srgbClr val="660066"/>
                </a:solidFill>
                <a:effectLst/>
                <a:uLnTx/>
                <a:uFillTx/>
                <a:latin typeface="Times New Roman" pitchFamily="18" charset="0"/>
                <a:ea typeface="+mj-ea"/>
                <a:cs typeface="Times New Roman" pitchFamily="18" charset="0"/>
              </a:rPr>
              <a:t>Коршуновское месторождение в Иркутской области</a:t>
            </a:r>
            <a:br>
              <a:rPr kumimoji="0" lang="ru-RU" b="1" i="0" u="none" strike="noStrike" kern="1200" cap="none" spc="0" normalizeH="0" baseline="0" noProof="0" dirty="0" smtClean="0">
                <a:ln>
                  <a:noFill/>
                </a:ln>
                <a:solidFill>
                  <a:srgbClr val="660066"/>
                </a:solidFill>
                <a:effectLst/>
                <a:uLnTx/>
                <a:uFillTx/>
                <a:latin typeface="Times New Roman" pitchFamily="18" charset="0"/>
                <a:ea typeface="+mj-ea"/>
                <a:cs typeface="Times New Roman" pitchFamily="18" charset="0"/>
              </a:rPr>
            </a:br>
            <a:endParaRPr kumimoji="0" lang="ru-RU" b="1" i="0" u="none" strike="noStrike" kern="1200" cap="none" spc="0" normalizeH="0" baseline="0" noProof="0" dirty="0">
              <a:ln>
                <a:noFill/>
              </a:ln>
              <a:solidFill>
                <a:srgbClr val="660066"/>
              </a:solidFill>
              <a:effectLst/>
              <a:uLnTx/>
              <a:uFillTx/>
              <a:latin typeface="Times New Roman" pitchFamily="18" charset="0"/>
              <a:ea typeface="+mj-ea"/>
              <a:cs typeface="Times New Roman" pitchFamily="18" charset="0"/>
            </a:endParaRPr>
          </a:p>
        </p:txBody>
      </p:sp>
      <p:pic>
        <p:nvPicPr>
          <p:cNvPr id="7" name="Picture 4"/>
          <p:cNvPicPr>
            <a:picLocks noChangeAspect="1" noChangeArrowheads="1"/>
          </p:cNvPicPr>
          <p:nvPr/>
        </p:nvPicPr>
        <p:blipFill>
          <a:blip r:embed="rId4" cstate="print"/>
          <a:srcRect/>
          <a:stretch>
            <a:fillRect/>
          </a:stretch>
        </p:blipFill>
        <p:spPr>
          <a:xfrm>
            <a:off x="2096085" y="1712189"/>
            <a:ext cx="4951830" cy="2756676"/>
          </a:xfrm>
          <a:prstGeom prst="rect">
            <a:avLst/>
          </a:prstGeom>
        </p:spPr>
      </p:pic>
      <p:sp>
        <p:nvSpPr>
          <p:cNvPr id="8" name="Прямоугольник 4"/>
          <p:cNvSpPr>
            <a:spLocks noChangeArrowheads="1"/>
          </p:cNvSpPr>
          <p:nvPr/>
        </p:nvSpPr>
        <p:spPr bwMode="auto">
          <a:xfrm>
            <a:off x="593767" y="4562249"/>
            <a:ext cx="8018605" cy="1692771"/>
          </a:xfrm>
          <a:prstGeom prst="rect">
            <a:avLst/>
          </a:prstGeom>
          <a:noFill/>
          <a:ln w="9525">
            <a:noFill/>
            <a:miter lim="800000"/>
            <a:headEnd/>
            <a:tailEnd/>
          </a:ln>
        </p:spPr>
        <p:txBody>
          <a:bodyPr wrap="square">
            <a:spAutoFit/>
          </a:bodyPr>
          <a:lstStyle/>
          <a:p>
            <a:pPr algn="ctr"/>
            <a:r>
              <a:rPr lang="ru-RU" sz="1600" b="1" dirty="0">
                <a:solidFill>
                  <a:srgbClr val="800080"/>
                </a:solidFill>
                <a:latin typeface="Times New Roman" pitchFamily="18" charset="0"/>
                <a:cs typeface="Times New Roman" pitchFamily="18" charset="0"/>
              </a:rPr>
              <a:t>Начало разведки  с 1930 - 1931 гг. </a:t>
            </a:r>
            <a:endParaRPr lang="ru-RU" sz="1600" b="1" dirty="0" smtClean="0">
              <a:solidFill>
                <a:srgbClr val="800080"/>
              </a:solidFill>
              <a:latin typeface="Times New Roman" pitchFamily="18" charset="0"/>
              <a:cs typeface="Times New Roman" pitchFamily="18" charset="0"/>
            </a:endParaRPr>
          </a:p>
          <a:p>
            <a:pPr algn="ctr"/>
            <a:r>
              <a:rPr lang="ru-RU" sz="1600" b="1" dirty="0" smtClean="0">
                <a:solidFill>
                  <a:srgbClr val="800080"/>
                </a:solidFill>
                <a:latin typeface="Times New Roman" pitchFamily="18" charset="0"/>
                <a:cs typeface="Times New Roman" pitchFamily="18" charset="0"/>
              </a:rPr>
              <a:t>Аметисты </a:t>
            </a:r>
            <a:r>
              <a:rPr lang="ru-RU" sz="1600" b="1" dirty="0">
                <a:solidFill>
                  <a:srgbClr val="800080"/>
                </a:solidFill>
                <a:latin typeface="Times New Roman" pitchFamily="18" charset="0"/>
                <a:cs typeface="Times New Roman" pitchFamily="18" charset="0"/>
              </a:rPr>
              <a:t>Коршуновского месторождения в промышленных масштабах </a:t>
            </a:r>
            <a:endParaRPr lang="ru-RU" sz="1600" b="1" dirty="0" smtClean="0">
              <a:solidFill>
                <a:srgbClr val="800080"/>
              </a:solidFill>
              <a:latin typeface="Times New Roman" pitchFamily="18" charset="0"/>
              <a:cs typeface="Times New Roman" pitchFamily="18" charset="0"/>
            </a:endParaRPr>
          </a:p>
          <a:p>
            <a:pPr algn="ctr"/>
            <a:r>
              <a:rPr lang="ru-RU" sz="1600" b="1" dirty="0" smtClean="0">
                <a:solidFill>
                  <a:srgbClr val="800080"/>
                </a:solidFill>
                <a:latin typeface="Times New Roman" pitchFamily="18" charset="0"/>
                <a:cs typeface="Times New Roman" pitchFamily="18" charset="0"/>
              </a:rPr>
              <a:t>здесь </a:t>
            </a:r>
            <a:r>
              <a:rPr lang="ru-RU" sz="1600" b="1" dirty="0">
                <a:solidFill>
                  <a:srgbClr val="800080"/>
                </a:solidFill>
                <a:latin typeface="Times New Roman" pitchFamily="18" charset="0"/>
                <a:cs typeface="Times New Roman" pitchFamily="18" charset="0"/>
              </a:rPr>
              <a:t>не добываются, а являются сопутствующим кристаллическим минералом </a:t>
            </a:r>
            <a:endParaRPr lang="ru-RU" sz="1600" b="1" dirty="0" smtClean="0">
              <a:solidFill>
                <a:srgbClr val="800080"/>
              </a:solidFill>
              <a:latin typeface="Times New Roman" pitchFamily="18" charset="0"/>
              <a:cs typeface="Times New Roman" pitchFamily="18" charset="0"/>
            </a:endParaRPr>
          </a:p>
          <a:p>
            <a:pPr algn="ctr"/>
            <a:r>
              <a:rPr lang="ru-RU" sz="1600" b="1" dirty="0" smtClean="0">
                <a:solidFill>
                  <a:srgbClr val="800080"/>
                </a:solidFill>
                <a:latin typeface="Times New Roman" pitchFamily="18" charset="0"/>
                <a:cs typeface="Times New Roman" pitchFamily="18" charset="0"/>
              </a:rPr>
              <a:t>при </a:t>
            </a:r>
            <a:r>
              <a:rPr lang="ru-RU" sz="1600" b="1" dirty="0">
                <a:solidFill>
                  <a:srgbClr val="800080"/>
                </a:solidFill>
                <a:latin typeface="Times New Roman" pitchFamily="18" charset="0"/>
                <a:cs typeface="Times New Roman" pitchFamily="18" charset="0"/>
              </a:rPr>
              <a:t>добыче железной руды.</a:t>
            </a:r>
          </a:p>
          <a:p>
            <a:pPr algn="just"/>
            <a:r>
              <a:rPr lang="ru-RU" sz="2000" b="1" dirty="0">
                <a:solidFill>
                  <a:srgbClr val="5C1F34"/>
                </a:solidFill>
              </a:rPr>
              <a:t>                                                                                         </a:t>
            </a:r>
            <a:endParaRPr lang="ru-RU" sz="2000" dirty="0">
              <a:solidFill>
                <a:srgbClr val="5C1F34"/>
              </a:solidFill>
              <a:latin typeface="Cambria" pitchFamily="18" charset="0"/>
            </a:endParaRPr>
          </a:p>
          <a:p>
            <a:pPr algn="just"/>
            <a:endParaRPr lang="ru-RU" sz="2000" b="1" dirty="0">
              <a:solidFill>
                <a:srgbClr val="5C1F34"/>
              </a:solidFill>
            </a:endParaRPr>
          </a:p>
        </p:txBody>
      </p:sp>
      <p:pic>
        <p:nvPicPr>
          <p:cNvPr id="9" name="Picture 10"/>
          <p:cNvPicPr>
            <a:picLocks noChangeAspect="1" noChangeArrowheads="1"/>
          </p:cNvPicPr>
          <p:nvPr/>
        </p:nvPicPr>
        <p:blipFill>
          <a:blip r:embed="rId5" cstate="print"/>
          <a:srcRect/>
          <a:stretch>
            <a:fillRect/>
          </a:stretch>
        </p:blipFill>
        <p:spPr bwMode="auto">
          <a:xfrm>
            <a:off x="212651" y="2136316"/>
            <a:ext cx="1831107" cy="1454727"/>
          </a:xfrm>
          <a:prstGeom prst="rect">
            <a:avLst/>
          </a:prstGeom>
          <a:noFill/>
          <a:ln w="9525">
            <a:noFill/>
            <a:miter lim="800000"/>
            <a:headEnd/>
            <a:tailEnd/>
          </a:ln>
        </p:spPr>
      </p:pic>
      <p:pic>
        <p:nvPicPr>
          <p:cNvPr id="10" name="Picture 5" descr="350px-Russia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 y="0"/>
            <a:ext cx="2094338" cy="1722474"/>
          </a:xfrm>
          <a:prstGeom prst="rect">
            <a:avLst/>
          </a:prstGeom>
          <a:noFill/>
          <a:extLst>
            <a:ext uri="{909E8E84-426E-40DD-AFC4-6F175D3DCCD1}">
              <a14:hiddenFill xmlns:a14="http://schemas.microsoft.com/office/drawing/2010/main">
                <a:solidFill>
                  <a:srgbClr val="FFFFFF"/>
                </a:solidFill>
              </a14:hiddenFill>
            </a:ext>
          </a:extLst>
        </p:spPr>
      </p:pic>
      <p:sp>
        <p:nvSpPr>
          <p:cNvPr id="11" name="5-конечная звезда 10"/>
          <p:cNvSpPr/>
          <p:nvPr/>
        </p:nvSpPr>
        <p:spPr>
          <a:xfrm>
            <a:off x="1095154" y="935665"/>
            <a:ext cx="244548" cy="212652"/>
          </a:xfrm>
          <a:prstGeom prst="star5">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3" name="Прямая со стрелкой 12"/>
          <p:cNvCxnSpPr>
            <a:endCxn id="11" idx="4"/>
          </p:cNvCxnSpPr>
          <p:nvPr/>
        </p:nvCxnSpPr>
        <p:spPr>
          <a:xfrm flipH="1" flipV="1">
            <a:off x="1339702" y="1016891"/>
            <a:ext cx="1105786" cy="397239"/>
          </a:xfrm>
          <a:prstGeom prst="straightConnector1">
            <a:avLst/>
          </a:prstGeom>
          <a:ln>
            <a:solidFill>
              <a:srgbClr val="FF0000"/>
            </a:solidFill>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552666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31" y="0"/>
            <a:ext cx="9139938" cy="6858000"/>
          </a:xfrm>
          <a:prstGeom prst="rect">
            <a:avLst/>
          </a:prstGeom>
        </p:spPr>
      </p:pic>
      <p:sp>
        <p:nvSpPr>
          <p:cNvPr id="2050" name="AutoShape 2" descr="Картинки по запросу добыча чароита"/>
          <p:cNvSpPr>
            <a:spLocks noChangeAspect="1" noChangeArrowheads="1"/>
          </p:cNvSpPr>
          <p:nvPr/>
        </p:nvSpPr>
        <p:spPr bwMode="auto">
          <a:xfrm>
            <a:off x="155575" y="-1897063"/>
            <a:ext cx="4162425" cy="3952876"/>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4" name="Заголовок 1"/>
          <p:cNvSpPr txBox="1">
            <a:spLocks/>
          </p:cNvSpPr>
          <p:nvPr/>
        </p:nvSpPr>
        <p:spPr>
          <a:xfrm>
            <a:off x="434274" y="-190005"/>
            <a:ext cx="8229600" cy="1143000"/>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ru-RU" sz="3200" b="1" i="0" u="none" strike="noStrike" kern="1200" cap="none" spc="0" normalizeH="0" baseline="0" noProof="0" dirty="0" smtClean="0">
                <a:ln>
                  <a:noFill/>
                </a:ln>
                <a:solidFill>
                  <a:srgbClr val="800080"/>
                </a:solidFill>
                <a:effectLst/>
                <a:uLnTx/>
                <a:uFillTx/>
                <a:latin typeface="Cambria" pitchFamily="18" charset="0"/>
                <a:ea typeface="+mj-ea"/>
                <a:cs typeface="+mj-cs"/>
              </a:rPr>
              <a:t>Физические свойства минерала</a:t>
            </a:r>
            <a:endParaRPr kumimoji="0" lang="ru-RU" sz="3200" b="1" i="0" u="none" strike="noStrike" kern="1200" cap="none" spc="0" normalizeH="0" baseline="0" noProof="0" dirty="0">
              <a:ln>
                <a:noFill/>
              </a:ln>
              <a:solidFill>
                <a:srgbClr val="800080"/>
              </a:solidFill>
              <a:effectLst/>
              <a:uLnTx/>
              <a:uFillTx/>
              <a:latin typeface="Cambria" pitchFamily="18" charset="0"/>
              <a:ea typeface="+mj-ea"/>
              <a:cs typeface="+mj-cs"/>
            </a:endParaRPr>
          </a:p>
        </p:txBody>
      </p:sp>
      <p:graphicFrame>
        <p:nvGraphicFramePr>
          <p:cNvPr id="5" name="Group 104"/>
          <p:cNvGraphicFramePr>
            <a:graphicFrameLocks noGrp="1"/>
          </p:cNvGraphicFramePr>
          <p:nvPr/>
        </p:nvGraphicFramePr>
        <p:xfrm>
          <a:off x="618775" y="1034824"/>
          <a:ext cx="3673475" cy="4535489"/>
        </p:xfrm>
        <a:graphic>
          <a:graphicData uri="http://schemas.openxmlformats.org/drawingml/2006/table">
            <a:tbl>
              <a:tblPr/>
              <a:tblGrid>
                <a:gridCol w="1682750">
                  <a:extLst>
                    <a:ext uri="{9D8B030D-6E8A-4147-A177-3AD203B41FA5}">
                      <a16:colId xmlns:a16="http://schemas.microsoft.com/office/drawing/2014/main" val="20000"/>
                    </a:ext>
                  </a:extLst>
                </a:gridCol>
                <a:gridCol w="1990725">
                  <a:extLst>
                    <a:ext uri="{9D8B030D-6E8A-4147-A177-3AD203B41FA5}">
                      <a16:colId xmlns:a16="http://schemas.microsoft.com/office/drawing/2014/main" val="20001"/>
                    </a:ext>
                  </a:extLst>
                </a:gridCol>
              </a:tblGrid>
              <a:tr h="7191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dirty="0" smtClean="0">
                          <a:ln>
                            <a:noFill/>
                          </a:ln>
                          <a:solidFill>
                            <a:srgbClr val="660066"/>
                          </a:solidFill>
                          <a:effectLst/>
                          <a:latin typeface="Cambria" pitchFamily="18" charset="0"/>
                          <a:cs typeface="Times New Roman" pitchFamily="18" charset="0"/>
                        </a:rPr>
                        <a:t>Формула                                                                           </a:t>
                      </a:r>
                      <a:endParaRPr kumimoji="0" lang="ru-RU" sz="1800" b="0" i="0" u="none" strike="noStrike" cap="none" normalizeH="0" baseline="0" dirty="0" smtClean="0">
                        <a:ln>
                          <a:noFill/>
                        </a:ln>
                        <a:solidFill>
                          <a:srgbClr val="660066"/>
                        </a:solidFill>
                        <a:effectLst/>
                        <a:latin typeface="Cambria"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660066"/>
                          </a:solidFill>
                          <a:effectLst/>
                          <a:latin typeface="Cambria" pitchFamily="18" charset="0"/>
                          <a:cs typeface="Times New Roman" pitchFamily="18" charset="0"/>
                        </a:rPr>
                        <a:t>SIO2</a:t>
                      </a:r>
                      <a:endParaRPr kumimoji="0" lang="ru-RU" sz="1800" b="0" i="0" u="none" strike="noStrike" cap="none" normalizeH="0" baseline="0" smtClean="0">
                        <a:ln>
                          <a:noFill/>
                        </a:ln>
                        <a:solidFill>
                          <a:srgbClr val="660066"/>
                        </a:solidFill>
                        <a:effectLst/>
                        <a:latin typeface="Cambria"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rgbClr val="660066"/>
                          </a:solidFill>
                          <a:effectLst/>
                          <a:latin typeface="Cambria" pitchFamily="18" charset="0"/>
                          <a:cs typeface="Times New Roman" pitchFamily="18" charset="0"/>
                        </a:rPr>
                        <a:t>(кремнезем)</a:t>
                      </a:r>
                      <a:endParaRPr kumimoji="0" lang="en-US" sz="1800" b="0" i="0" u="none" strike="noStrike" cap="none" normalizeH="0" baseline="0" smtClean="0">
                        <a:ln>
                          <a:noFill/>
                        </a:ln>
                        <a:solidFill>
                          <a:srgbClr val="660066"/>
                        </a:solidFill>
                        <a:effectLst/>
                        <a:latin typeface="Cambria"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937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rgbClr val="660066"/>
                          </a:solidFill>
                          <a:effectLst/>
                          <a:latin typeface="Cambria" pitchFamily="18" charset="0"/>
                          <a:cs typeface="Times New Roman" pitchFamily="18" charset="0"/>
                        </a:rPr>
                        <a:t>Класс</a:t>
                      </a:r>
                      <a:endParaRPr kumimoji="0" lang="ru-RU" sz="1800" b="0" i="0" u="none" strike="noStrike" cap="none" normalizeH="0" baseline="0" smtClean="0">
                        <a:ln>
                          <a:noFill/>
                        </a:ln>
                        <a:solidFill>
                          <a:srgbClr val="660066"/>
                        </a:solidFill>
                        <a:effectLst/>
                        <a:latin typeface="Cambria"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rgbClr val="660066"/>
                          </a:solidFill>
                          <a:effectLst/>
                          <a:latin typeface="Cambria" pitchFamily="18" charset="0"/>
                          <a:cs typeface="Times New Roman" pitchFamily="18" charset="0"/>
                        </a:rPr>
                        <a:t>Силикаты</a:t>
                      </a:r>
                      <a:endParaRPr kumimoji="0" lang="ru-RU" sz="1800" b="0" i="0" u="none" strike="noStrike" cap="none" normalizeH="0" baseline="0" smtClean="0">
                        <a:ln>
                          <a:noFill/>
                        </a:ln>
                        <a:solidFill>
                          <a:srgbClr val="660066"/>
                        </a:solidFill>
                        <a:effectLst/>
                        <a:latin typeface="Cambria"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603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rgbClr val="660066"/>
                          </a:solidFill>
                          <a:effectLst/>
                          <a:latin typeface="Cambria" pitchFamily="18" charset="0"/>
                          <a:cs typeface="Times New Roman" pitchFamily="18" charset="0"/>
                        </a:rPr>
                        <a:t>Сингония</a:t>
                      </a:r>
                      <a:endParaRPr kumimoji="0" lang="ru-RU" sz="1800" b="0" i="0" u="none" strike="noStrike" cap="none" normalizeH="0" baseline="0" smtClean="0">
                        <a:ln>
                          <a:noFill/>
                        </a:ln>
                        <a:solidFill>
                          <a:srgbClr val="660066"/>
                        </a:solidFill>
                        <a:effectLst/>
                        <a:latin typeface="Cambria"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rgbClr val="660066"/>
                          </a:solidFill>
                          <a:effectLst/>
                          <a:latin typeface="Cambria" pitchFamily="18" charset="0"/>
                          <a:cs typeface="Times New Roman" pitchFamily="18" charset="0"/>
                        </a:rPr>
                        <a:t>Тригональная</a:t>
                      </a:r>
                      <a:endParaRPr kumimoji="0" lang="ru-RU" sz="1800" b="0" i="0" u="none" strike="noStrike" cap="none" normalizeH="0" baseline="0" smtClean="0">
                        <a:ln>
                          <a:noFill/>
                        </a:ln>
                        <a:solidFill>
                          <a:srgbClr val="660066"/>
                        </a:solidFill>
                        <a:effectLst/>
                        <a:latin typeface="Cambria"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905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rgbClr val="660066"/>
                          </a:solidFill>
                          <a:effectLst/>
                          <a:latin typeface="Cambria" pitchFamily="18" charset="0"/>
                          <a:cs typeface="Times New Roman" pitchFamily="18" charset="0"/>
                        </a:rPr>
                        <a:t>Твёрдость</a:t>
                      </a:r>
                      <a:endParaRPr kumimoji="0" lang="ru-RU" sz="1800" b="0" i="0" u="none" strike="noStrike" cap="none" normalizeH="0" baseline="0" smtClean="0">
                        <a:ln>
                          <a:noFill/>
                        </a:ln>
                        <a:solidFill>
                          <a:srgbClr val="660066"/>
                        </a:solidFill>
                        <a:effectLst/>
                        <a:latin typeface="Cambria"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rgbClr val="660066"/>
                          </a:solidFill>
                          <a:effectLst/>
                          <a:latin typeface="Cambria" pitchFamily="18" charset="0"/>
                          <a:cs typeface="Times New Roman" pitchFamily="18" charset="0"/>
                        </a:rPr>
                        <a:t>7</a:t>
                      </a:r>
                      <a:endParaRPr kumimoji="0" lang="ru-RU" sz="1800" b="0" i="0" u="none" strike="noStrike" cap="none" normalizeH="0" baseline="0" smtClean="0">
                        <a:ln>
                          <a:noFill/>
                        </a:ln>
                        <a:solidFill>
                          <a:srgbClr val="660066"/>
                        </a:solidFill>
                        <a:effectLst/>
                        <a:latin typeface="Cambria"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603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rgbClr val="660066"/>
                          </a:solidFill>
                          <a:effectLst/>
                          <a:latin typeface="Cambria" pitchFamily="18" charset="0"/>
                          <a:cs typeface="Times New Roman" pitchFamily="18" charset="0"/>
                        </a:rPr>
                        <a:t>Излом</a:t>
                      </a:r>
                      <a:endParaRPr kumimoji="0" lang="ru-RU" sz="1800" b="0" i="0" u="none" strike="noStrike" cap="none" normalizeH="0" baseline="0" smtClean="0">
                        <a:ln>
                          <a:noFill/>
                        </a:ln>
                        <a:solidFill>
                          <a:srgbClr val="660066"/>
                        </a:solidFill>
                        <a:effectLst/>
                        <a:latin typeface="Cambria"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rgbClr val="660066"/>
                          </a:solidFill>
                          <a:effectLst/>
                          <a:latin typeface="Cambria" pitchFamily="18" charset="0"/>
                          <a:cs typeface="Times New Roman" pitchFamily="18" charset="0"/>
                        </a:rPr>
                        <a:t>Раковистый</a:t>
                      </a:r>
                      <a:endParaRPr kumimoji="0" lang="ru-RU" sz="1800" b="0" i="0" u="none" strike="noStrike" cap="none" normalizeH="0" baseline="0" smtClean="0">
                        <a:ln>
                          <a:noFill/>
                        </a:ln>
                        <a:solidFill>
                          <a:srgbClr val="660066"/>
                        </a:solidFill>
                        <a:effectLst/>
                        <a:latin typeface="Cambria"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207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rgbClr val="660066"/>
                          </a:solidFill>
                          <a:effectLst/>
                          <a:latin typeface="Cambria" pitchFamily="18" charset="0"/>
                          <a:cs typeface="Times New Roman" pitchFamily="18" charset="0"/>
                        </a:rPr>
                        <a:t>Блеск</a:t>
                      </a:r>
                      <a:endParaRPr kumimoji="0" lang="ru-RU" sz="1800" b="0" i="0" u="none" strike="noStrike" cap="none" normalizeH="0" baseline="0" smtClean="0">
                        <a:ln>
                          <a:noFill/>
                        </a:ln>
                        <a:solidFill>
                          <a:srgbClr val="660066"/>
                        </a:solidFill>
                        <a:effectLst/>
                        <a:latin typeface="Cambria"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rgbClr val="660066"/>
                          </a:solidFill>
                          <a:effectLst/>
                          <a:latin typeface="Cambria" pitchFamily="18" charset="0"/>
                          <a:cs typeface="Times New Roman" pitchFamily="18" charset="0"/>
                        </a:rPr>
                        <a:t>Стеклянный, </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rgbClr val="660066"/>
                          </a:solidFill>
                          <a:effectLst/>
                          <a:latin typeface="Cambria" pitchFamily="18" charset="0"/>
                        </a:rPr>
                        <a:t>перламутровый</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7905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rgbClr val="660066"/>
                          </a:solidFill>
                          <a:effectLst/>
                          <a:latin typeface="Cambria" pitchFamily="18" charset="0"/>
                          <a:cs typeface="Times New Roman" pitchFamily="18" charset="0"/>
                        </a:rPr>
                        <a:t>Цвет черты</a:t>
                      </a:r>
                      <a:endParaRPr kumimoji="0" lang="ru-RU" sz="1800" b="0" i="0" u="none" strike="noStrike" cap="none" normalizeH="0" baseline="0" smtClean="0">
                        <a:ln>
                          <a:noFill/>
                        </a:ln>
                        <a:solidFill>
                          <a:srgbClr val="660066"/>
                        </a:solidFill>
                        <a:effectLst/>
                        <a:latin typeface="Cambria"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dirty="0" smtClean="0">
                          <a:ln>
                            <a:noFill/>
                          </a:ln>
                          <a:solidFill>
                            <a:srgbClr val="660066"/>
                          </a:solidFill>
                          <a:effectLst/>
                          <a:latin typeface="Cambria" pitchFamily="18" charset="0"/>
                          <a:cs typeface="Times New Roman" pitchFamily="18" charset="0"/>
                        </a:rPr>
                        <a:t>Белый</a:t>
                      </a:r>
                      <a:endParaRPr kumimoji="0" lang="ru-RU" sz="1800" b="0" i="0" u="none" strike="noStrike" cap="none" normalizeH="0" baseline="0" dirty="0" smtClean="0">
                        <a:ln>
                          <a:noFill/>
                        </a:ln>
                        <a:solidFill>
                          <a:srgbClr val="660066"/>
                        </a:solidFill>
                        <a:effectLst/>
                        <a:latin typeface="Cambria"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6" name="Text Box 105"/>
          <p:cNvSpPr txBox="1">
            <a:spLocks noChangeArrowheads="1"/>
          </p:cNvSpPr>
          <p:nvPr/>
        </p:nvSpPr>
        <p:spPr bwMode="auto">
          <a:xfrm>
            <a:off x="4380037" y="1020989"/>
            <a:ext cx="4392612" cy="4664075"/>
          </a:xfrm>
          <a:prstGeom prst="rect">
            <a:avLst/>
          </a:prstGeom>
          <a:noFill/>
          <a:ln w="9525">
            <a:noFill/>
            <a:miter lim="800000"/>
            <a:headEnd/>
            <a:tailEnd/>
          </a:ln>
        </p:spPr>
        <p:txBody>
          <a:bodyPr>
            <a:spAutoFit/>
          </a:bodyPr>
          <a:lstStyle/>
          <a:p>
            <a:r>
              <a:rPr lang="ru-RU" sz="2000" dirty="0">
                <a:solidFill>
                  <a:srgbClr val="660066"/>
                </a:solidFill>
                <a:latin typeface="Cambria" pitchFamily="18" charset="0"/>
              </a:rPr>
              <a:t>   Основной цвет -фиолетовый во множестве оттенков. </a:t>
            </a:r>
          </a:p>
          <a:p>
            <a:r>
              <a:rPr lang="ru-RU" sz="2000" dirty="0">
                <a:solidFill>
                  <a:srgbClr val="660066"/>
                </a:solidFill>
                <a:latin typeface="Cambria" pitchFamily="18" charset="0"/>
              </a:rPr>
              <a:t>    В научном мире существует три гипотезы, объясняющие происхождение такого цвета: </a:t>
            </a:r>
          </a:p>
          <a:p>
            <a:r>
              <a:rPr lang="ru-RU" sz="2000" dirty="0">
                <a:solidFill>
                  <a:srgbClr val="660066"/>
                </a:solidFill>
                <a:latin typeface="Cambria" pitchFamily="18" charset="0"/>
              </a:rPr>
              <a:t>1. Минерал приобретает окраску в связи с взаимодействием </a:t>
            </a:r>
            <a:r>
              <a:rPr lang="ru-RU" sz="2000" dirty="0">
                <a:latin typeface="Cambria" pitchFamily="18" charset="0"/>
              </a:rPr>
              <a:t>железа и алюминия;</a:t>
            </a:r>
          </a:p>
          <a:p>
            <a:r>
              <a:rPr lang="ru-RU" sz="2000" dirty="0">
                <a:solidFill>
                  <a:srgbClr val="660066"/>
                </a:solidFill>
                <a:latin typeface="Cambria" pitchFamily="18" charset="0"/>
              </a:rPr>
              <a:t> 2. На цвет аметиста влияет наличие окислов </a:t>
            </a:r>
            <a:r>
              <a:rPr lang="ru-RU" sz="2000" dirty="0">
                <a:latin typeface="Cambria" pitchFamily="18" charset="0"/>
              </a:rPr>
              <a:t>железа и марганца</a:t>
            </a:r>
            <a:r>
              <a:rPr lang="ru-RU" sz="2000" dirty="0">
                <a:solidFill>
                  <a:srgbClr val="660066"/>
                </a:solidFill>
                <a:latin typeface="Cambria" pitchFamily="18" charset="0"/>
              </a:rPr>
              <a:t>;</a:t>
            </a:r>
          </a:p>
          <a:p>
            <a:r>
              <a:rPr lang="ru-RU" sz="2000" dirty="0">
                <a:solidFill>
                  <a:srgbClr val="660066"/>
                </a:solidFill>
                <a:latin typeface="Cambria" pitchFamily="18" charset="0"/>
              </a:rPr>
              <a:t> 3. В составе породы присутствуют примеси </a:t>
            </a:r>
            <a:r>
              <a:rPr lang="ru-RU" sz="2000" dirty="0">
                <a:latin typeface="Cambria" pitchFamily="18" charset="0"/>
              </a:rPr>
              <a:t>органического красящего вещества.</a:t>
            </a:r>
            <a:r>
              <a:rPr lang="ru-RU" sz="2000" dirty="0">
                <a:solidFill>
                  <a:srgbClr val="660066"/>
                </a:solidFill>
                <a:latin typeface="Cambria" pitchFamily="18" charset="0"/>
              </a:rPr>
              <a:t> Эта версия является наиболее последним объяснением уникальной окраски самоцвета.</a:t>
            </a:r>
          </a:p>
        </p:txBody>
      </p:sp>
    </p:spTree>
    <p:extLst>
      <p:ext uri="{BB962C8B-B14F-4D97-AF65-F5344CB8AC3E}">
        <p14:creationId xmlns:p14="http://schemas.microsoft.com/office/powerpoint/2010/main" val="2552666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2"/>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31" y="0"/>
            <a:ext cx="9139938" cy="6858000"/>
          </a:xfrm>
          <a:prstGeom prst="rect">
            <a:avLst/>
          </a:prstGeom>
        </p:spPr>
      </p:pic>
      <p:sp>
        <p:nvSpPr>
          <p:cNvPr id="2050" name="AutoShape 2" descr="Картинки по запросу добыча чароита"/>
          <p:cNvSpPr>
            <a:spLocks noChangeAspect="1" noChangeArrowheads="1"/>
          </p:cNvSpPr>
          <p:nvPr/>
        </p:nvSpPr>
        <p:spPr bwMode="auto">
          <a:xfrm>
            <a:off x="155575" y="-1897063"/>
            <a:ext cx="4162425" cy="3952876"/>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4" name="Rectangle 2"/>
          <p:cNvSpPr txBox="1">
            <a:spLocks/>
          </p:cNvSpPr>
          <p:nvPr/>
        </p:nvSpPr>
        <p:spPr bwMode="auto">
          <a:xfrm>
            <a:off x="574158" y="2326722"/>
            <a:ext cx="7953154" cy="1143000"/>
          </a:xfrm>
          <a:prstGeom prst="rect">
            <a:avLst/>
          </a:prstGeom>
        </p:spPr>
        <p:txBody>
          <a:bodyPr vert="horz" wrap="square" lIns="91440" tIns="45720" rIns="91440" bIns="45720" numCol="1" rtlCol="0" anchor="b" compatLnSpc="1">
            <a:prstTxWarp prst="textNoShape">
              <a:avLst/>
            </a:prstTxWarp>
            <a:noAutofit/>
          </a:bodyPr>
          <a:lstStyle/>
          <a:p>
            <a:pPr lvl="0" algn="just">
              <a:lnSpc>
                <a:spcPct val="90000"/>
              </a:lnSpc>
              <a:spcBef>
                <a:spcPct val="0"/>
              </a:spcBef>
              <a:buFont typeface="Wingdings" pitchFamily="2" charset="2"/>
              <a:buChar char="ü"/>
              <a:defRPr/>
            </a:pPr>
            <a:r>
              <a:rPr lang="ru-RU" sz="2000" dirty="0" smtClean="0">
                <a:solidFill>
                  <a:srgbClr val="002060"/>
                </a:solidFill>
                <a:latin typeface="Cambria" pitchFamily="18" charset="0"/>
                <a:ea typeface="+mj-ea"/>
                <a:cs typeface="+mj-cs"/>
              </a:rPr>
              <a:t>Под воздействием солнечного цвета минерал выгорает и теряет интенсивность окраски. </a:t>
            </a:r>
          </a:p>
          <a:p>
            <a:pPr lvl="0" algn="just">
              <a:lnSpc>
                <a:spcPct val="90000"/>
              </a:lnSpc>
              <a:spcBef>
                <a:spcPct val="0"/>
              </a:spcBef>
              <a:buFont typeface="Wingdings" pitchFamily="2" charset="2"/>
              <a:buChar char="ü"/>
              <a:defRPr/>
            </a:pPr>
            <a:r>
              <a:rPr lang="ru-RU" sz="2000" dirty="0" smtClean="0">
                <a:solidFill>
                  <a:srgbClr val="002060"/>
                </a:solidFill>
                <a:latin typeface="Cambria" pitchFamily="18" charset="0"/>
                <a:ea typeface="+mj-ea"/>
                <a:cs typeface="+mj-cs"/>
              </a:rPr>
              <a:t>Если нагреть камень до 200 градусов, то он начинает менять свой окрас от желтого до зеленоватого и совсем бесцветного. По мере остывания, аметист восстанавливает свой первоначальный цвет.</a:t>
            </a:r>
          </a:p>
          <a:p>
            <a:pPr lvl="0" algn="just">
              <a:lnSpc>
                <a:spcPct val="90000"/>
              </a:lnSpc>
              <a:spcBef>
                <a:spcPct val="0"/>
              </a:spcBef>
              <a:buFont typeface="Wingdings" pitchFamily="2" charset="2"/>
              <a:buChar char="ü"/>
              <a:defRPr/>
            </a:pPr>
            <a:r>
              <a:rPr lang="ru-RU" sz="2000" dirty="0" smtClean="0">
                <a:solidFill>
                  <a:srgbClr val="002060"/>
                </a:solidFill>
                <a:latin typeface="Cambria" pitchFamily="18" charset="0"/>
                <a:ea typeface="+mj-ea"/>
                <a:cs typeface="+mj-cs"/>
              </a:rPr>
              <a:t> В течение каждых 25 лет своей жизни, минерал теряет в интенсивности цвета примерно 20%</a:t>
            </a:r>
          </a:p>
          <a:p>
            <a:pPr lvl="0" algn="ctr">
              <a:lnSpc>
                <a:spcPct val="90000"/>
              </a:lnSpc>
              <a:spcBef>
                <a:spcPct val="0"/>
              </a:spcBef>
              <a:defRPr/>
            </a:pPr>
            <a:r>
              <a:rPr lang="ru-RU" sz="2400" dirty="0" smtClean="0">
                <a:solidFill>
                  <a:srgbClr val="660066"/>
                </a:solidFill>
                <a:latin typeface="Cambria" pitchFamily="18" charset="0"/>
                <a:ea typeface="+mj-ea"/>
                <a:cs typeface="+mj-cs"/>
              </a:rPr>
              <a:t>Форма </a:t>
            </a:r>
            <a:r>
              <a:rPr kumimoji="0" lang="ru-RU" sz="2400" b="0" i="0" u="none" strike="noStrike" kern="1200" cap="none" spc="0" normalizeH="0" baseline="0" noProof="0" dirty="0" smtClean="0">
                <a:ln>
                  <a:noFill/>
                </a:ln>
                <a:solidFill>
                  <a:srgbClr val="660066"/>
                </a:solidFill>
                <a:effectLst/>
                <a:uLnTx/>
                <a:uFillTx/>
                <a:latin typeface="Cambria" pitchFamily="18" charset="0"/>
                <a:ea typeface="+mj-ea"/>
                <a:cs typeface="+mj-cs"/>
              </a:rPr>
              <a:t>нахождения аметиста:</a:t>
            </a:r>
            <a:r>
              <a:rPr lang="ru-RU" sz="2400" dirty="0" smtClean="0">
                <a:solidFill>
                  <a:srgbClr val="660066"/>
                </a:solidFill>
                <a:latin typeface="Cambria" pitchFamily="18" charset="0"/>
                <a:ea typeface="+mj-ea"/>
                <a:cs typeface="+mj-cs"/>
              </a:rPr>
              <a:t> </a:t>
            </a:r>
            <a:r>
              <a:rPr kumimoji="0" lang="ru-RU" sz="2400" b="0" i="0" u="none" strike="noStrike" kern="1200" cap="none" spc="0" normalizeH="0" baseline="0" noProof="0" dirty="0" smtClean="0">
                <a:ln>
                  <a:noFill/>
                </a:ln>
                <a:solidFill>
                  <a:srgbClr val="660066"/>
                </a:solidFill>
                <a:effectLst/>
                <a:uLnTx/>
                <a:uFillTx/>
                <a:latin typeface="Cambria" pitchFamily="18" charset="0"/>
                <a:ea typeface="+mj-ea"/>
                <a:cs typeface="+mj-cs"/>
              </a:rPr>
              <a:t>жеоды, друзы, щетки</a:t>
            </a:r>
          </a:p>
        </p:txBody>
      </p:sp>
      <p:pic>
        <p:nvPicPr>
          <p:cNvPr id="5" name="Picture 4" descr="1_92350_quartz_04"/>
          <p:cNvPicPr>
            <a:picLocks noChangeAspect="1" noChangeArrowheads="1"/>
          </p:cNvPicPr>
          <p:nvPr/>
        </p:nvPicPr>
        <p:blipFill>
          <a:blip r:embed="rId3" cstate="print"/>
          <a:srcRect/>
          <a:stretch>
            <a:fillRect/>
          </a:stretch>
        </p:blipFill>
        <p:spPr>
          <a:xfrm>
            <a:off x="882502" y="3646966"/>
            <a:ext cx="3062177" cy="3211033"/>
          </a:xfrm>
          <a:prstGeom prst="rect">
            <a:avLst/>
          </a:prstGeom>
          <a:ln>
            <a:noFill/>
          </a:ln>
          <a:effectLst>
            <a:outerShdw blurRad="292100" dist="139700" dir="2700000" algn="tl" rotWithShape="0">
              <a:srgbClr val="333333">
                <a:alpha val="65000"/>
              </a:srgbClr>
            </a:outerShdw>
          </a:effectLst>
        </p:spPr>
      </p:pic>
      <p:pic>
        <p:nvPicPr>
          <p:cNvPr id="6" name="Picture 5" descr="0_178cf_27f393d9_XL"/>
          <p:cNvPicPr>
            <a:picLocks noChangeAspect="1" noChangeArrowheads="1"/>
          </p:cNvPicPr>
          <p:nvPr/>
        </p:nvPicPr>
        <p:blipFill>
          <a:blip r:embed="rId4" cstate="print"/>
          <a:srcRect l="10629" r="10629"/>
          <a:stretch>
            <a:fillRect/>
          </a:stretch>
        </p:blipFill>
        <p:spPr bwMode="auto">
          <a:xfrm>
            <a:off x="4903566" y="3710762"/>
            <a:ext cx="3031803" cy="3147237"/>
          </a:xfrm>
          <a:prstGeom prst="rect">
            <a:avLst/>
          </a:prstGeom>
          <a:ln>
            <a:noFill/>
          </a:ln>
          <a:effectLst>
            <a:outerShdw blurRad="292100" dist="139700" dir="2700000" algn="tl" rotWithShape="0">
              <a:srgbClr val="333333">
                <a:alpha val="65000"/>
              </a:srgbClr>
            </a:outerShdw>
          </a:effectLst>
        </p:spPr>
      </p:pic>
      <p:sp>
        <p:nvSpPr>
          <p:cNvPr id="7" name="Прямоугольник 6"/>
          <p:cNvSpPr/>
          <p:nvPr/>
        </p:nvSpPr>
        <p:spPr>
          <a:xfrm>
            <a:off x="2937820" y="311427"/>
            <a:ext cx="3624262" cy="523220"/>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ru-RU" sz="2800" b="1" dirty="0" smtClean="0">
                <a:solidFill>
                  <a:srgbClr val="660066"/>
                </a:solidFill>
                <a:latin typeface="Cambria" pitchFamily="18" charset="0"/>
              </a:rPr>
              <a:t>Интересные факты </a:t>
            </a:r>
            <a:endParaRPr lang="ru-RU" sz="2800" b="1" dirty="0">
              <a:solidFill>
                <a:srgbClr val="660066"/>
              </a:solidFill>
              <a:latin typeface="Cambria" pitchFamily="18" charset="0"/>
            </a:endParaRPr>
          </a:p>
        </p:txBody>
      </p:sp>
    </p:spTree>
    <p:extLst>
      <p:ext uri="{BB962C8B-B14F-4D97-AF65-F5344CB8AC3E}">
        <p14:creationId xmlns:p14="http://schemas.microsoft.com/office/powerpoint/2010/main" val="2552666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31" y="0"/>
            <a:ext cx="9139938" cy="6858000"/>
          </a:xfrm>
          <a:prstGeom prst="rect">
            <a:avLst/>
          </a:prstGeom>
        </p:spPr>
      </p:pic>
      <p:sp>
        <p:nvSpPr>
          <p:cNvPr id="2050" name="AutoShape 2" descr="Картинки по запросу добыча чароита"/>
          <p:cNvSpPr>
            <a:spLocks noChangeAspect="1" noChangeArrowheads="1"/>
          </p:cNvSpPr>
          <p:nvPr/>
        </p:nvSpPr>
        <p:spPr bwMode="auto">
          <a:xfrm>
            <a:off x="155575" y="-1897063"/>
            <a:ext cx="4162425" cy="3952876"/>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4" name="Rectangle 2"/>
          <p:cNvSpPr txBox="1">
            <a:spLocks/>
          </p:cNvSpPr>
          <p:nvPr/>
        </p:nvSpPr>
        <p:spPr bwMode="auto">
          <a:xfrm>
            <a:off x="2211573" y="414669"/>
            <a:ext cx="4678326" cy="520995"/>
          </a:xfrm>
          <a:prstGeom prst="rect">
            <a:avLst/>
          </a:prstGeom>
          <a:ln>
            <a:solidFill>
              <a:srgbClr val="9900FF"/>
            </a:solidFill>
          </a:ln>
        </p:spPr>
        <p:txBody>
          <a:bodyPr vert="horz" wrap="square" lIns="91440" tIns="45720" rIns="91440" bIns="45720" numCol="1" rtlCol="0" anchor="b" anchorCtr="0" compatLnSpc="1">
            <a:prstTxWarp prst="textNoShape">
              <a:avLst/>
            </a:prstTxWarp>
            <a:normAutofit lnSpcReduction="10000"/>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ru-RU" sz="3200" b="0" i="0" u="none" strike="noStrike" kern="1200" cap="none" spc="0" normalizeH="0" baseline="0" noProof="0" dirty="0" smtClean="0">
                <a:ln>
                  <a:noFill/>
                </a:ln>
                <a:solidFill>
                  <a:srgbClr val="660066"/>
                </a:solidFill>
                <a:effectLst/>
                <a:uLnTx/>
                <a:uFillTx/>
                <a:latin typeface="Cambria" pitchFamily="18" charset="0"/>
                <a:ea typeface="+mj-ea"/>
                <a:cs typeface="+mj-cs"/>
              </a:rPr>
              <a:t>Аметист благоприятен</a:t>
            </a:r>
            <a:r>
              <a:rPr kumimoji="0" lang="ru-RU" sz="3200" b="0" i="0" u="none" strike="noStrike" kern="1200" cap="none" spc="0" normalizeH="0" baseline="0" noProof="0" dirty="0" smtClean="0">
                <a:ln>
                  <a:noFill/>
                </a:ln>
                <a:solidFill>
                  <a:schemeClr val="tx1"/>
                </a:solidFill>
                <a:effectLst/>
                <a:uLnTx/>
                <a:uFillTx/>
                <a:latin typeface="Cambria" pitchFamily="18" charset="0"/>
                <a:ea typeface="+mj-ea"/>
                <a:cs typeface="+mj-cs"/>
              </a:rPr>
              <a:t> </a:t>
            </a:r>
          </a:p>
        </p:txBody>
      </p:sp>
      <p:sp>
        <p:nvSpPr>
          <p:cNvPr id="8" name="Rectangle 15"/>
          <p:cNvSpPr>
            <a:spLocks noChangeArrowheads="1"/>
          </p:cNvSpPr>
          <p:nvPr/>
        </p:nvSpPr>
        <p:spPr bwMode="auto">
          <a:xfrm>
            <a:off x="492249" y="2114263"/>
            <a:ext cx="8064500" cy="2492990"/>
          </a:xfrm>
          <a:prstGeom prst="rect">
            <a:avLst/>
          </a:prstGeom>
          <a:noFill/>
          <a:ln w="9525">
            <a:noFill/>
            <a:miter lim="800000"/>
            <a:headEnd/>
            <a:tailEnd/>
          </a:ln>
        </p:spPr>
        <p:txBody>
          <a:bodyPr anchor="ctr">
            <a:spAutoFit/>
          </a:bodyPr>
          <a:lstStyle/>
          <a:p>
            <a:pPr algn="ctr"/>
            <a:r>
              <a:rPr lang="ru-RU" sz="2800" dirty="0">
                <a:solidFill>
                  <a:srgbClr val="660066"/>
                </a:solidFill>
                <a:latin typeface="Cambria" pitchFamily="18" charset="0"/>
              </a:rPr>
              <a:t>Аметист наделен лечебными  и магическими свойствами:</a:t>
            </a:r>
            <a:endParaRPr lang="ru-RU" sz="2400" dirty="0">
              <a:solidFill>
                <a:srgbClr val="660066"/>
              </a:solidFill>
              <a:latin typeface="Cambria" pitchFamily="18" charset="0"/>
            </a:endParaRPr>
          </a:p>
          <a:p>
            <a:pPr>
              <a:buFont typeface="Wingdings" pitchFamily="2" charset="2"/>
              <a:buChar char="ü"/>
            </a:pPr>
            <a:r>
              <a:rPr lang="ru-RU" sz="2000" dirty="0" smtClean="0">
                <a:solidFill>
                  <a:srgbClr val="660066"/>
                </a:solidFill>
                <a:latin typeface="Cambria" pitchFamily="18" charset="0"/>
              </a:rPr>
              <a:t> Считается </a:t>
            </a:r>
            <a:r>
              <a:rPr lang="ru-RU" sz="2000" dirty="0">
                <a:solidFill>
                  <a:srgbClr val="660066"/>
                </a:solidFill>
                <a:latin typeface="Cambria" pitchFamily="18" charset="0"/>
              </a:rPr>
              <a:t>амулетом от ядов, опьянения, лечит ожоги, раны. </a:t>
            </a:r>
          </a:p>
          <a:p>
            <a:pPr>
              <a:buFont typeface="Wingdings" pitchFamily="2" charset="2"/>
              <a:buChar char="ü"/>
            </a:pPr>
            <a:r>
              <a:rPr lang="ru-RU" sz="2000" dirty="0" smtClean="0">
                <a:solidFill>
                  <a:srgbClr val="660066"/>
                </a:solidFill>
                <a:latin typeface="Cambria" pitchFamily="18" charset="0"/>
              </a:rPr>
              <a:t> Воду</a:t>
            </a:r>
            <a:r>
              <a:rPr lang="ru-RU" sz="2000" dirty="0">
                <a:solidFill>
                  <a:srgbClr val="660066"/>
                </a:solidFill>
                <a:latin typeface="Cambria" pitchFamily="18" charset="0"/>
              </a:rPr>
              <a:t>, в которой несколько часов лежали аметисты, можно применять для лечения простудных заболеваний. </a:t>
            </a:r>
          </a:p>
          <a:p>
            <a:pPr>
              <a:buFont typeface="Wingdings" pitchFamily="2" charset="2"/>
              <a:buChar char="ü"/>
            </a:pPr>
            <a:r>
              <a:rPr lang="ru-RU" sz="2000" dirty="0" smtClean="0">
                <a:solidFill>
                  <a:srgbClr val="660066"/>
                </a:solidFill>
                <a:latin typeface="Cambria" pitchFamily="18" charset="0"/>
              </a:rPr>
              <a:t> Амулет </a:t>
            </a:r>
            <a:r>
              <a:rPr lang="ru-RU" sz="2000" dirty="0">
                <a:solidFill>
                  <a:srgbClr val="660066"/>
                </a:solidFill>
                <a:latin typeface="Cambria" pitchFamily="18" charset="0"/>
              </a:rPr>
              <a:t>из аметиста помогает при головных болях, бессоннице и депрессиях. </a:t>
            </a:r>
          </a:p>
        </p:txBody>
      </p:sp>
      <p:pic>
        <p:nvPicPr>
          <p:cNvPr id="67586" name="Picture 2"/>
          <p:cNvPicPr>
            <a:picLocks noChangeAspect="1" noChangeArrowheads="1"/>
          </p:cNvPicPr>
          <p:nvPr/>
        </p:nvPicPr>
        <p:blipFill>
          <a:blip r:embed="rId3" cstate="print"/>
          <a:srcRect/>
          <a:stretch>
            <a:fillRect/>
          </a:stretch>
        </p:blipFill>
        <p:spPr bwMode="auto">
          <a:xfrm>
            <a:off x="2019488" y="998913"/>
            <a:ext cx="2742518" cy="1310518"/>
          </a:xfrm>
          <a:prstGeom prst="rect">
            <a:avLst/>
          </a:prstGeom>
          <a:noFill/>
          <a:ln w="9525">
            <a:noFill/>
            <a:miter lim="800000"/>
            <a:headEnd/>
            <a:tailEnd/>
          </a:ln>
        </p:spPr>
      </p:pic>
      <p:pic>
        <p:nvPicPr>
          <p:cNvPr id="67587" name="Picture 3"/>
          <p:cNvPicPr>
            <a:picLocks noChangeAspect="1" noChangeArrowheads="1"/>
          </p:cNvPicPr>
          <p:nvPr/>
        </p:nvPicPr>
        <p:blipFill>
          <a:blip r:embed="rId4" cstate="print"/>
          <a:srcRect/>
          <a:stretch>
            <a:fillRect/>
          </a:stretch>
        </p:blipFill>
        <p:spPr bwMode="auto">
          <a:xfrm>
            <a:off x="4865854" y="973777"/>
            <a:ext cx="1255236" cy="1306470"/>
          </a:xfrm>
          <a:prstGeom prst="rect">
            <a:avLst/>
          </a:prstGeom>
          <a:noFill/>
          <a:ln w="9525">
            <a:noFill/>
            <a:miter lim="800000"/>
            <a:headEnd/>
            <a:tailEnd/>
          </a:ln>
        </p:spPr>
      </p:pic>
      <p:sp>
        <p:nvSpPr>
          <p:cNvPr id="11" name="Rectangle 2"/>
          <p:cNvSpPr txBox="1">
            <a:spLocks/>
          </p:cNvSpPr>
          <p:nvPr/>
        </p:nvSpPr>
        <p:spPr bwMode="auto">
          <a:xfrm>
            <a:off x="640824" y="4284779"/>
            <a:ext cx="4248472" cy="1143000"/>
          </a:xfrm>
          <a:prstGeom prst="rect">
            <a:avLst/>
          </a:prstGeom>
        </p:spPr>
        <p:txBody>
          <a:bodyPr vert="horz" wrap="square" lIns="91440" tIns="45720" rIns="91440" bIns="45720" numCol="1" rtlCol="0" anchor="b" anchorCtr="0" compatLnSpc="1">
            <a:prstTxWarp prst="textNoShape">
              <a:avLst/>
            </a:prstTxWarp>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ru-RU" sz="3200" b="0" i="0" u="none" strike="noStrike" kern="1200" cap="none" spc="0" normalizeH="0" baseline="0" noProof="0" dirty="0" smtClean="0">
                <a:ln>
                  <a:noFill/>
                </a:ln>
                <a:solidFill>
                  <a:srgbClr val="660066"/>
                </a:solidFill>
                <a:effectLst/>
                <a:uLnTx/>
                <a:uFillTx/>
                <a:latin typeface="Cambria" pitchFamily="18" charset="0"/>
                <a:ea typeface="+mj-ea"/>
                <a:cs typeface="+mj-cs"/>
              </a:rPr>
              <a:t>Изделия из аметиста</a:t>
            </a:r>
          </a:p>
        </p:txBody>
      </p:sp>
      <p:pic>
        <p:nvPicPr>
          <p:cNvPr id="12" name="Picture 8"/>
          <p:cNvPicPr>
            <a:picLocks noChangeAspect="1" noChangeArrowheads="1"/>
          </p:cNvPicPr>
          <p:nvPr/>
        </p:nvPicPr>
        <p:blipFill>
          <a:blip r:embed="rId5" cstate="print"/>
          <a:srcRect/>
          <a:stretch>
            <a:fillRect/>
          </a:stretch>
        </p:blipFill>
        <p:spPr bwMode="auto">
          <a:xfrm>
            <a:off x="5049694" y="4524497"/>
            <a:ext cx="2872714" cy="108865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52666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2"/>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31" y="0"/>
            <a:ext cx="9139938" cy="6858000"/>
          </a:xfrm>
          <a:prstGeom prst="rect">
            <a:avLst/>
          </a:prstGeom>
        </p:spPr>
      </p:pic>
      <p:sp>
        <p:nvSpPr>
          <p:cNvPr id="2050" name="AutoShape 2" descr="Картинки по запросу добыча чароита"/>
          <p:cNvSpPr>
            <a:spLocks noChangeAspect="1" noChangeArrowheads="1"/>
          </p:cNvSpPr>
          <p:nvPr/>
        </p:nvSpPr>
        <p:spPr bwMode="auto">
          <a:xfrm>
            <a:off x="155575" y="-1897063"/>
            <a:ext cx="4162425" cy="3952876"/>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4" name="Picture 10" descr="http://hi-cd.ru/images/knopki/button59.gif"/>
          <p:cNvPicPr>
            <a:picLocks noChangeAspect="1" noChangeArrowheads="1" noCrop="1"/>
          </p:cNvPicPr>
          <p:nvPr/>
        </p:nvPicPr>
        <p:blipFill>
          <a:blip r:embed="rId3" cstate="print"/>
          <a:srcRect/>
          <a:stretch>
            <a:fillRect/>
          </a:stretch>
        </p:blipFill>
        <p:spPr bwMode="auto">
          <a:xfrm>
            <a:off x="2699903" y="556436"/>
            <a:ext cx="307670" cy="307670"/>
          </a:xfrm>
          <a:prstGeom prst="rect">
            <a:avLst/>
          </a:prstGeom>
          <a:noFill/>
        </p:spPr>
      </p:pic>
      <p:sp>
        <p:nvSpPr>
          <p:cNvPr id="5" name="TextBox 4"/>
          <p:cNvSpPr txBox="1"/>
          <p:nvPr/>
        </p:nvSpPr>
        <p:spPr>
          <a:xfrm>
            <a:off x="2969956" y="540085"/>
            <a:ext cx="5073825" cy="707886"/>
          </a:xfrm>
          <a:prstGeom prst="rect">
            <a:avLst/>
          </a:prstGeom>
          <a:noFill/>
        </p:spPr>
        <p:txBody>
          <a:bodyPr wrap="none" rtlCol="0">
            <a:spAutoFit/>
          </a:bodyPr>
          <a:lstStyle/>
          <a:p>
            <a:r>
              <a:rPr lang="ru-RU" sz="2200" b="1" dirty="0" smtClean="0">
                <a:latin typeface="Times New Roman" pitchFamily="18" charset="0"/>
                <a:cs typeface="Times New Roman" pitchFamily="18" charset="0"/>
              </a:rPr>
              <a:t>Станция 3.  «Черный янтарь Сибири»</a:t>
            </a:r>
          </a:p>
          <a:p>
            <a:r>
              <a:rPr lang="ru-RU" b="1" dirty="0" smtClean="0">
                <a:solidFill>
                  <a:schemeClr val="accent6">
                    <a:lumMod val="50000"/>
                  </a:schemeClr>
                </a:solidFill>
                <a:latin typeface="Times New Roman" pitchFamily="18" charset="0"/>
                <a:cs typeface="Times New Roman" pitchFamily="18" charset="0"/>
              </a:rPr>
              <a:t> </a:t>
            </a:r>
            <a:endParaRPr lang="ru-RU" b="1" dirty="0">
              <a:solidFill>
                <a:schemeClr val="accent6">
                  <a:lumMod val="50000"/>
                </a:schemeClr>
              </a:solidFill>
              <a:latin typeface="Times New Roman" pitchFamily="18" charset="0"/>
              <a:cs typeface="Times New Roman" pitchFamily="18" charset="0"/>
            </a:endParaRPr>
          </a:p>
        </p:txBody>
      </p:sp>
      <p:pic>
        <p:nvPicPr>
          <p:cNvPr id="12" name="Picture 4" descr="геология"/>
          <p:cNvPicPr>
            <a:picLocks noChangeAspect="1" noChangeArrowheads="1"/>
          </p:cNvPicPr>
          <p:nvPr/>
        </p:nvPicPr>
        <p:blipFill>
          <a:blip r:embed="rId4" cstate="print">
            <a:extLst>
              <a:ext uri="{28A0092B-C50C-407E-A947-70E740481C1C}">
                <a14:useLocalDpi xmlns:a14="http://schemas.microsoft.com/office/drawing/2010/main" val="0"/>
              </a:ext>
            </a:extLst>
          </a:blip>
          <a:srcRect b="-1584"/>
          <a:stretch>
            <a:fillRect/>
          </a:stretch>
        </p:blipFill>
        <p:spPr>
          <a:xfrm>
            <a:off x="0" y="1913863"/>
            <a:ext cx="3955611" cy="4944137"/>
          </a:xfrm>
          <a:prstGeom prst="rect">
            <a:avLst/>
          </a:prstGeom>
        </p:spPr>
      </p:pic>
      <p:sp>
        <p:nvSpPr>
          <p:cNvPr id="14" name="Text Box 8"/>
          <p:cNvSpPr txBox="1">
            <a:spLocks noChangeArrowheads="1"/>
          </p:cNvSpPr>
          <p:nvPr/>
        </p:nvSpPr>
        <p:spPr bwMode="auto">
          <a:xfrm>
            <a:off x="2552920" y="1074963"/>
            <a:ext cx="5644782" cy="677108"/>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algn="just" fontAlgn="base">
              <a:spcBef>
                <a:spcPct val="0"/>
              </a:spcBef>
              <a:spcAft>
                <a:spcPct val="0"/>
              </a:spcAft>
              <a:defRPr/>
            </a:pPr>
            <a:r>
              <a:rPr lang="ru-RU" sz="1900" dirty="0">
                <a:solidFill>
                  <a:srgbClr val="4D4D4D"/>
                </a:solidFill>
                <a:latin typeface="Cambria" pitchFamily="18" charset="0"/>
              </a:rPr>
              <a:t>Гагат в Осинском районе образовался в юрский период, его возраст – около 200 млн. лет. </a:t>
            </a:r>
          </a:p>
        </p:txBody>
      </p:sp>
      <p:pic>
        <p:nvPicPr>
          <p:cNvPr id="11" name="Picture 5" descr="350px-Russia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2275367" cy="1871360"/>
          </a:xfrm>
          <a:prstGeom prst="rect">
            <a:avLst/>
          </a:prstGeom>
          <a:noFill/>
          <a:extLst>
            <a:ext uri="{909E8E84-426E-40DD-AFC4-6F175D3DCCD1}">
              <a14:hiddenFill xmlns:a14="http://schemas.microsoft.com/office/drawing/2010/main">
                <a:solidFill>
                  <a:srgbClr val="FFFFFF"/>
                </a:solidFill>
              </a14:hiddenFill>
            </a:ext>
          </a:extLst>
        </p:spPr>
      </p:pic>
      <p:sp>
        <p:nvSpPr>
          <p:cNvPr id="15" name="5-конечная звезда 14"/>
          <p:cNvSpPr/>
          <p:nvPr/>
        </p:nvSpPr>
        <p:spPr>
          <a:xfrm>
            <a:off x="1233376" y="1212112"/>
            <a:ext cx="233917" cy="138223"/>
          </a:xfrm>
          <a:prstGeom prst="star5">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8" name="Прямая со стрелкой 17"/>
          <p:cNvCxnSpPr>
            <a:stCxn id="14" idx="1"/>
          </p:cNvCxnSpPr>
          <p:nvPr/>
        </p:nvCxnSpPr>
        <p:spPr>
          <a:xfrm flipH="1">
            <a:off x="1573618" y="1413517"/>
            <a:ext cx="979302" cy="32512"/>
          </a:xfrm>
          <a:prstGeom prst="straightConnector1">
            <a:avLst/>
          </a:prstGeom>
          <a:ln>
            <a:solidFill>
              <a:srgbClr val="FF0000"/>
            </a:solidFill>
            <a:tailEnd type="arrow"/>
          </a:ln>
        </p:spPr>
        <p:style>
          <a:lnRef idx="3">
            <a:schemeClr val="dk1"/>
          </a:lnRef>
          <a:fillRef idx="0">
            <a:schemeClr val="dk1"/>
          </a:fillRef>
          <a:effectRef idx="2">
            <a:schemeClr val="dk1"/>
          </a:effectRef>
          <a:fontRef idx="minor">
            <a:schemeClr val="tx1"/>
          </a:fontRef>
        </p:style>
      </p:cxnSp>
      <p:cxnSp>
        <p:nvCxnSpPr>
          <p:cNvPr id="21" name="Прямая со стрелкой 20"/>
          <p:cNvCxnSpPr/>
          <p:nvPr/>
        </p:nvCxnSpPr>
        <p:spPr>
          <a:xfrm flipH="1">
            <a:off x="1722474" y="1442753"/>
            <a:ext cx="724121" cy="4564642"/>
          </a:xfrm>
          <a:prstGeom prst="straightConnector1">
            <a:avLst/>
          </a:prstGeom>
          <a:ln>
            <a:solidFill>
              <a:srgbClr val="FF0000"/>
            </a:solidFill>
            <a:tailEnd type="arrow"/>
          </a:ln>
        </p:spPr>
        <p:style>
          <a:lnRef idx="3">
            <a:schemeClr val="dk1"/>
          </a:lnRef>
          <a:fillRef idx="0">
            <a:schemeClr val="dk1"/>
          </a:fillRef>
          <a:effectRef idx="2">
            <a:schemeClr val="dk1"/>
          </a:effectRef>
          <a:fontRef idx="minor">
            <a:schemeClr val="tx1"/>
          </a:fontRef>
        </p:style>
      </p:cxnSp>
      <p:pic>
        <p:nvPicPr>
          <p:cNvPr id="13314" name="Picture 2" descr="&amp;Kcy;&amp;acy;&amp;rcy;&amp;tcy;&amp;icy;&amp;ncy;&amp;kcy;&amp;icy; &amp;pcy;&amp;ocy; &amp;zcy;&amp;acy;&amp;pcy;&amp;rcy;&amp;ocy;&amp;scy;&amp;ucy; &amp;ocy;&amp;scy;&amp;icy;&amp;ncy;&amp;scy;&amp;kcy;&amp;icy;&amp;jcy; &amp;rcy;&amp;acy;&amp;jcy;&amp;ocy;&amp;ncy; &amp;gcy;&amp;acy;&amp;gcy;&amp;acy;&amp;tcy;&amp;acy;"/>
          <p:cNvPicPr>
            <a:picLocks noChangeAspect="1" noChangeArrowheads="1"/>
          </p:cNvPicPr>
          <p:nvPr/>
        </p:nvPicPr>
        <p:blipFill>
          <a:blip r:embed="rId6" cstate="print">
            <a:lum contrast="-10000"/>
          </a:blip>
          <a:srcRect/>
          <a:stretch>
            <a:fillRect/>
          </a:stretch>
        </p:blipFill>
        <p:spPr bwMode="auto">
          <a:xfrm>
            <a:off x="4132152" y="1967024"/>
            <a:ext cx="4429125" cy="4763386"/>
          </a:xfrm>
          <a:prstGeom prst="rect">
            <a:avLst/>
          </a:prstGeom>
          <a:noFill/>
        </p:spPr>
      </p:pic>
      <p:sp>
        <p:nvSpPr>
          <p:cNvPr id="24" name="Овал 23"/>
          <p:cNvSpPr/>
          <p:nvPr/>
        </p:nvSpPr>
        <p:spPr>
          <a:xfrm>
            <a:off x="6028660" y="5369442"/>
            <a:ext cx="148856" cy="11695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552666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39938" cy="6858000"/>
          </a:xfrm>
          <a:prstGeom prst="rect">
            <a:avLst/>
          </a:prstGeom>
        </p:spPr>
      </p:pic>
      <p:sp>
        <p:nvSpPr>
          <p:cNvPr id="2050" name="AutoShape 2" descr="Картинки по запросу добыча чароита"/>
          <p:cNvSpPr>
            <a:spLocks noChangeAspect="1" noChangeArrowheads="1"/>
          </p:cNvSpPr>
          <p:nvPr/>
        </p:nvSpPr>
        <p:spPr bwMode="auto">
          <a:xfrm>
            <a:off x="155575" y="-1897063"/>
            <a:ext cx="4162425" cy="3952876"/>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4" name="Picture 16" descr="gagat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593767" y="332509"/>
            <a:ext cx="2087089" cy="1128156"/>
          </a:xfrm>
          <a:prstGeom prst="rect">
            <a:avLst/>
          </a:prstGeom>
          <a:noFill/>
        </p:spPr>
      </p:pic>
      <p:graphicFrame>
        <p:nvGraphicFramePr>
          <p:cNvPr id="5" name="Group 34"/>
          <p:cNvGraphicFramePr>
            <a:graphicFrameLocks noGrp="1"/>
          </p:cNvGraphicFramePr>
          <p:nvPr/>
        </p:nvGraphicFramePr>
        <p:xfrm>
          <a:off x="615692" y="2243470"/>
          <a:ext cx="7643812" cy="3313009"/>
        </p:xfrm>
        <a:graphic>
          <a:graphicData uri="http://schemas.openxmlformats.org/drawingml/2006/table">
            <a:tbl>
              <a:tblPr>
                <a:tableStyleId>{616DA210-FB5B-4158-B5E0-FEB733F419BA}</a:tableStyleId>
              </a:tblPr>
              <a:tblGrid>
                <a:gridCol w="3085543">
                  <a:extLst>
                    <a:ext uri="{9D8B030D-6E8A-4147-A177-3AD203B41FA5}">
                      <a16:colId xmlns:a16="http://schemas.microsoft.com/office/drawing/2014/main" val="20000"/>
                    </a:ext>
                  </a:extLst>
                </a:gridCol>
                <a:gridCol w="4558269">
                  <a:extLst>
                    <a:ext uri="{9D8B030D-6E8A-4147-A177-3AD203B41FA5}">
                      <a16:colId xmlns:a16="http://schemas.microsoft.com/office/drawing/2014/main" val="20001"/>
                    </a:ext>
                  </a:extLst>
                </a:gridCol>
              </a:tblGrid>
              <a:tr h="64276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u="none" strike="noStrike" cap="none" normalizeH="0" baseline="0" dirty="0" smtClean="0">
                          <a:ln>
                            <a:noFill/>
                          </a:ln>
                          <a:effectLst/>
                          <a:latin typeface="Times New Roman" pitchFamily="18" charset="0"/>
                          <a:cs typeface="Times New Roman" pitchFamily="18" charset="0"/>
                        </a:rPr>
                        <a:t>Свойства  гагата</a:t>
                      </a:r>
                      <a:endParaRPr kumimoji="0" lang="ru-RU" sz="1800" b="0" i="0" u="none" strike="noStrike" cap="none" normalizeH="0" baseline="0" dirty="0" smtClean="0">
                        <a:ln>
                          <a:noFill/>
                        </a:ln>
                        <a:solidFill>
                          <a:srgbClr val="4D4D4D"/>
                        </a:solidFill>
                        <a:effectLst/>
                        <a:latin typeface="Times New Roman" pitchFamily="18" charset="0"/>
                        <a:cs typeface="Times New Roman" pitchFamily="18" charset="0"/>
                      </a:endParaRPr>
                    </a:p>
                  </a:txBody>
                  <a:tcPr marL="68580" marR="68580" marT="0" marB="0" horzOverflow="overflow">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u="none" strike="noStrike" cap="none" normalizeH="0" baseline="0" dirty="0" smtClean="0">
                          <a:ln>
                            <a:noFill/>
                          </a:ln>
                          <a:effectLst/>
                          <a:latin typeface="Times New Roman" pitchFamily="18" charset="0"/>
                          <a:cs typeface="Times New Roman" pitchFamily="18" charset="0"/>
                        </a:rPr>
                        <a:t>Показатели </a:t>
                      </a:r>
                      <a:endParaRPr kumimoji="0" lang="ru-RU" sz="1800" b="0" i="0" u="none" strike="noStrike" cap="none" normalizeH="0" baseline="0" dirty="0" smtClean="0">
                        <a:ln>
                          <a:noFill/>
                        </a:ln>
                        <a:solidFill>
                          <a:srgbClr val="4D4D4D"/>
                        </a:solidFill>
                        <a:effectLst/>
                        <a:latin typeface="Times New Roman" pitchFamily="18" charset="0"/>
                        <a:cs typeface="Times New Roman" pitchFamily="18" charset="0"/>
                      </a:endParaRPr>
                    </a:p>
                  </a:txBody>
                  <a:tcPr marL="68580" marR="68580" marT="0" marB="0" horzOverflow="overflow">
                    <a:solidFill>
                      <a:schemeClr val="bg1"/>
                    </a:solidFill>
                  </a:tcPr>
                </a:tc>
                <a:extLst>
                  <a:ext uri="{0D108BD9-81ED-4DB2-BD59-A6C34878D82A}">
                    <a16:rowId xmlns:a16="http://schemas.microsoft.com/office/drawing/2014/main" val="10000"/>
                  </a:ext>
                </a:extLst>
              </a:tr>
              <a:tr h="4849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u="none" strike="noStrike" cap="none" normalizeH="0" baseline="0" dirty="0" smtClean="0">
                          <a:ln>
                            <a:noFill/>
                          </a:ln>
                          <a:effectLst/>
                          <a:latin typeface="Times New Roman" pitchFamily="18" charset="0"/>
                          <a:cs typeface="Times New Roman" pitchFamily="18" charset="0"/>
                        </a:rPr>
                        <a:t>Цвет</a:t>
                      </a:r>
                      <a:endParaRPr kumimoji="0" lang="ru-RU" sz="1800" b="0" i="0" u="none" strike="noStrike" cap="none" normalizeH="0" baseline="0" dirty="0" smtClean="0">
                        <a:ln>
                          <a:noFill/>
                        </a:ln>
                        <a:solidFill>
                          <a:srgbClr val="4D4D4D"/>
                        </a:solidFill>
                        <a:effectLst/>
                        <a:latin typeface="Times New Roman" pitchFamily="18" charset="0"/>
                        <a:cs typeface="Times New Roman" pitchFamily="18" charset="0"/>
                      </a:endParaRPr>
                    </a:p>
                  </a:txBody>
                  <a:tcPr marL="68580" marR="68580" marT="0" marB="0" horzOverflow="overflow">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u="none" strike="noStrike" cap="none" normalizeH="0" baseline="0" dirty="0" smtClean="0">
                          <a:ln>
                            <a:noFill/>
                          </a:ln>
                          <a:effectLst/>
                          <a:latin typeface="Times New Roman" pitchFamily="18" charset="0"/>
                          <a:cs typeface="Times New Roman" pitchFamily="18" charset="0"/>
                        </a:rPr>
                        <a:t>черный, буровато-черный</a:t>
                      </a:r>
                      <a:endParaRPr kumimoji="0" lang="ru-RU" sz="1800" b="0" i="0" u="none" strike="noStrike" cap="none" normalizeH="0" baseline="0" dirty="0" smtClean="0">
                        <a:ln>
                          <a:noFill/>
                        </a:ln>
                        <a:solidFill>
                          <a:srgbClr val="4D4D4D"/>
                        </a:solidFill>
                        <a:effectLst/>
                        <a:latin typeface="Times New Roman" pitchFamily="18" charset="0"/>
                        <a:cs typeface="Times New Roman" pitchFamily="18" charset="0"/>
                      </a:endParaRPr>
                    </a:p>
                  </a:txBody>
                  <a:tcPr marL="68580" marR="68580" marT="0" marB="0" horzOverflow="overflow">
                    <a:solidFill>
                      <a:schemeClr val="bg1"/>
                    </a:solidFill>
                  </a:tcPr>
                </a:tc>
                <a:extLst>
                  <a:ext uri="{0D108BD9-81ED-4DB2-BD59-A6C34878D82A}">
                    <a16:rowId xmlns:a16="http://schemas.microsoft.com/office/drawing/2014/main" val="10001"/>
                  </a:ext>
                </a:extLst>
              </a:tr>
              <a:tr h="88134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800" u="none" strike="noStrike" cap="none" normalizeH="0" baseline="0" dirty="0" smtClean="0">
                        <a:ln>
                          <a:noFill/>
                        </a:ln>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u="none" strike="noStrike" cap="none" normalizeH="0" baseline="0" dirty="0" smtClean="0">
                          <a:ln>
                            <a:noFill/>
                          </a:ln>
                          <a:effectLst/>
                          <a:latin typeface="Times New Roman" pitchFamily="18" charset="0"/>
                          <a:cs typeface="Times New Roman" pitchFamily="18" charset="0"/>
                        </a:rPr>
                        <a:t>Блеск</a:t>
                      </a:r>
                      <a:endParaRPr kumimoji="0" lang="ru-RU" sz="1800" b="0" i="0" u="none" strike="noStrike" cap="none" normalizeH="0" baseline="0" dirty="0" smtClean="0">
                        <a:ln>
                          <a:noFill/>
                        </a:ln>
                        <a:solidFill>
                          <a:srgbClr val="4D4D4D"/>
                        </a:solidFill>
                        <a:effectLst/>
                        <a:latin typeface="Times New Roman" pitchFamily="18" charset="0"/>
                        <a:cs typeface="Times New Roman" pitchFamily="18" charset="0"/>
                      </a:endParaRPr>
                    </a:p>
                  </a:txBody>
                  <a:tcPr marL="68580" marR="68580" marT="0" marB="0" horzOverflow="overflow">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u="none" strike="noStrike" cap="none" normalizeH="0" baseline="0" dirty="0" smtClean="0">
                          <a:ln>
                            <a:noFill/>
                          </a:ln>
                          <a:effectLst/>
                          <a:latin typeface="Times New Roman" pitchFamily="18" charset="0"/>
                          <a:cs typeface="Times New Roman" pitchFamily="18" charset="0"/>
                        </a:rPr>
                        <a:t>сильный матовый, </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u="none" strike="noStrike" cap="none" normalizeH="0" baseline="0" dirty="0" smtClean="0">
                          <a:ln>
                            <a:noFill/>
                          </a:ln>
                          <a:effectLst/>
                          <a:latin typeface="Times New Roman" pitchFamily="18" charset="0"/>
                          <a:cs typeface="Times New Roman" pitchFamily="18" charset="0"/>
                        </a:rPr>
                        <a:t>на полированных поверхностях - смолянистый</a:t>
                      </a:r>
                      <a:endParaRPr kumimoji="0" lang="ru-RU" sz="1800" b="0" i="0" u="none" strike="noStrike" cap="none" normalizeH="0" baseline="0" dirty="0" smtClean="0">
                        <a:ln>
                          <a:noFill/>
                        </a:ln>
                        <a:solidFill>
                          <a:srgbClr val="4D4D4D"/>
                        </a:solidFill>
                        <a:effectLst/>
                        <a:latin typeface="Times New Roman" pitchFamily="18" charset="0"/>
                        <a:cs typeface="Times New Roman" pitchFamily="18" charset="0"/>
                      </a:endParaRPr>
                    </a:p>
                  </a:txBody>
                  <a:tcPr marL="68580" marR="68580" marT="0" marB="0" horzOverflow="overflow">
                    <a:solidFill>
                      <a:schemeClr val="bg1"/>
                    </a:solidFill>
                  </a:tcPr>
                </a:tc>
                <a:extLst>
                  <a:ext uri="{0D108BD9-81ED-4DB2-BD59-A6C34878D82A}">
                    <a16:rowId xmlns:a16="http://schemas.microsoft.com/office/drawing/2014/main" val="10002"/>
                  </a:ext>
                </a:extLst>
              </a:tr>
              <a:tr h="32598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u="none" strike="noStrike" cap="none" normalizeH="0" baseline="0" smtClean="0">
                          <a:ln>
                            <a:noFill/>
                          </a:ln>
                          <a:effectLst/>
                          <a:latin typeface="Times New Roman" pitchFamily="18" charset="0"/>
                          <a:cs typeface="Times New Roman" pitchFamily="18" charset="0"/>
                        </a:rPr>
                        <a:t>Твердость</a:t>
                      </a:r>
                      <a:endParaRPr kumimoji="0" lang="ru-RU" sz="1800" b="0" i="0" u="none" strike="noStrike" cap="none" normalizeH="0" baseline="0" smtClean="0">
                        <a:ln>
                          <a:noFill/>
                        </a:ln>
                        <a:solidFill>
                          <a:srgbClr val="4D4D4D"/>
                        </a:solidFill>
                        <a:effectLst/>
                        <a:latin typeface="Times New Roman" pitchFamily="18" charset="0"/>
                        <a:cs typeface="Times New Roman" pitchFamily="18" charset="0"/>
                      </a:endParaRPr>
                    </a:p>
                  </a:txBody>
                  <a:tcPr marL="68580" marR="68580" marT="0" marB="0" horzOverflow="overflow">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u="none" strike="noStrike" cap="none" normalizeH="0" baseline="0" dirty="0" smtClean="0">
                          <a:ln>
                            <a:noFill/>
                          </a:ln>
                          <a:effectLst/>
                          <a:latin typeface="Times New Roman" pitchFamily="18" charset="0"/>
                          <a:cs typeface="Times New Roman" pitchFamily="18" charset="0"/>
                        </a:rPr>
                        <a:t>2,5 – 3,5</a:t>
                      </a:r>
                      <a:endParaRPr kumimoji="0" lang="ru-RU" sz="1800" b="0" i="0" u="none" strike="noStrike" cap="none" normalizeH="0" baseline="0" dirty="0" smtClean="0">
                        <a:ln>
                          <a:noFill/>
                        </a:ln>
                        <a:solidFill>
                          <a:srgbClr val="4D4D4D"/>
                        </a:solidFill>
                        <a:effectLst/>
                        <a:latin typeface="Times New Roman" pitchFamily="18" charset="0"/>
                        <a:cs typeface="Times New Roman" pitchFamily="18" charset="0"/>
                      </a:endParaRPr>
                    </a:p>
                  </a:txBody>
                  <a:tcPr marL="68580" marR="68580" marT="0" marB="0" horzOverflow="overflow">
                    <a:solidFill>
                      <a:schemeClr val="bg1"/>
                    </a:solidFill>
                  </a:tcPr>
                </a:tc>
                <a:extLst>
                  <a:ext uri="{0D108BD9-81ED-4DB2-BD59-A6C34878D82A}">
                    <a16:rowId xmlns:a16="http://schemas.microsoft.com/office/drawing/2014/main" val="10003"/>
                  </a:ext>
                </a:extLst>
              </a:tr>
              <a:tr h="32598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u="none" strike="noStrike" cap="none" normalizeH="0" baseline="0" smtClean="0">
                          <a:ln>
                            <a:noFill/>
                          </a:ln>
                          <a:effectLst/>
                          <a:latin typeface="Times New Roman" pitchFamily="18" charset="0"/>
                          <a:cs typeface="Times New Roman" pitchFamily="18" charset="0"/>
                        </a:rPr>
                        <a:t>Излом</a:t>
                      </a:r>
                      <a:endParaRPr kumimoji="0" lang="ru-RU" sz="1800" b="0" i="0" u="none" strike="noStrike" cap="none" normalizeH="0" baseline="0" smtClean="0">
                        <a:ln>
                          <a:noFill/>
                        </a:ln>
                        <a:solidFill>
                          <a:srgbClr val="4D4D4D"/>
                        </a:solidFill>
                        <a:effectLst/>
                        <a:latin typeface="Times New Roman" pitchFamily="18" charset="0"/>
                        <a:cs typeface="Times New Roman" pitchFamily="18" charset="0"/>
                      </a:endParaRPr>
                    </a:p>
                  </a:txBody>
                  <a:tcPr marL="68580" marR="68580" marT="0" marB="0" horzOverflow="overflow">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u="none" strike="noStrike" cap="none" normalizeH="0" baseline="0" dirty="0" smtClean="0">
                          <a:ln>
                            <a:noFill/>
                          </a:ln>
                          <a:effectLst/>
                          <a:latin typeface="Times New Roman" pitchFamily="18" charset="0"/>
                          <a:cs typeface="Times New Roman" pitchFamily="18" charset="0"/>
                        </a:rPr>
                        <a:t>раковистый</a:t>
                      </a:r>
                      <a:endParaRPr kumimoji="0" lang="ru-RU" sz="1800" b="0" i="0" u="none" strike="noStrike" cap="none" normalizeH="0" baseline="0" dirty="0" smtClean="0">
                        <a:ln>
                          <a:noFill/>
                        </a:ln>
                        <a:solidFill>
                          <a:srgbClr val="4D4D4D"/>
                        </a:solidFill>
                        <a:effectLst/>
                        <a:latin typeface="Times New Roman" pitchFamily="18" charset="0"/>
                        <a:cs typeface="Times New Roman" pitchFamily="18" charset="0"/>
                      </a:endParaRPr>
                    </a:p>
                  </a:txBody>
                  <a:tcPr marL="68580" marR="68580" marT="0" marB="0" horzOverflow="overflow">
                    <a:solidFill>
                      <a:schemeClr val="bg1"/>
                    </a:solidFill>
                  </a:tcPr>
                </a:tc>
                <a:extLst>
                  <a:ext uri="{0D108BD9-81ED-4DB2-BD59-A6C34878D82A}">
                    <a16:rowId xmlns:a16="http://schemas.microsoft.com/office/drawing/2014/main" val="10004"/>
                  </a:ext>
                </a:extLst>
              </a:tr>
              <a:tr h="32598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u="none" strike="noStrike" cap="none" normalizeH="0" baseline="0" smtClean="0">
                          <a:ln>
                            <a:noFill/>
                          </a:ln>
                          <a:effectLst/>
                          <a:latin typeface="Times New Roman" pitchFamily="18" charset="0"/>
                          <a:cs typeface="Times New Roman" pitchFamily="18" charset="0"/>
                        </a:rPr>
                        <a:t>Плотность</a:t>
                      </a:r>
                      <a:endParaRPr kumimoji="0" lang="ru-RU" sz="1800" b="0" i="0" u="none" strike="noStrike" cap="none" normalizeH="0" baseline="0" smtClean="0">
                        <a:ln>
                          <a:noFill/>
                        </a:ln>
                        <a:solidFill>
                          <a:srgbClr val="4D4D4D"/>
                        </a:solidFill>
                        <a:effectLst/>
                        <a:latin typeface="Times New Roman" pitchFamily="18" charset="0"/>
                        <a:cs typeface="Times New Roman" pitchFamily="18" charset="0"/>
                      </a:endParaRPr>
                    </a:p>
                  </a:txBody>
                  <a:tcPr marL="68580" marR="68580" marT="0" marB="0" horzOverflow="overflow">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u="none" strike="noStrike" cap="none" normalizeH="0" baseline="0" dirty="0" smtClean="0">
                          <a:ln>
                            <a:noFill/>
                          </a:ln>
                          <a:effectLst/>
                          <a:latin typeface="Times New Roman" pitchFamily="18" charset="0"/>
                          <a:cs typeface="Times New Roman" pitchFamily="18" charset="0"/>
                        </a:rPr>
                        <a:t>1,3-1,4 г/см³</a:t>
                      </a:r>
                      <a:endParaRPr kumimoji="0" lang="ru-RU" sz="1800" b="0" i="0" u="none" strike="noStrike" cap="none" normalizeH="0" baseline="0" dirty="0" smtClean="0">
                        <a:ln>
                          <a:noFill/>
                        </a:ln>
                        <a:solidFill>
                          <a:srgbClr val="4D4D4D"/>
                        </a:solidFill>
                        <a:effectLst/>
                        <a:latin typeface="Times New Roman" pitchFamily="18" charset="0"/>
                        <a:cs typeface="Times New Roman" pitchFamily="18" charset="0"/>
                      </a:endParaRPr>
                    </a:p>
                  </a:txBody>
                  <a:tcPr marL="68580" marR="68580" marT="0" marB="0" horzOverflow="overflow">
                    <a:solidFill>
                      <a:schemeClr val="bg1"/>
                    </a:solidFill>
                  </a:tcPr>
                </a:tc>
                <a:extLst>
                  <a:ext uri="{0D108BD9-81ED-4DB2-BD59-A6C34878D82A}">
                    <a16:rowId xmlns:a16="http://schemas.microsoft.com/office/drawing/2014/main" val="10005"/>
                  </a:ext>
                </a:extLst>
              </a:tr>
              <a:tr h="32598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u="none" strike="noStrike" cap="none" normalizeH="0" baseline="0" dirty="0" smtClean="0">
                          <a:ln>
                            <a:noFill/>
                          </a:ln>
                          <a:effectLst/>
                          <a:latin typeface="Times New Roman" pitchFamily="18" charset="0"/>
                          <a:cs typeface="Times New Roman" pitchFamily="18" charset="0"/>
                        </a:rPr>
                        <a:t>Прозрачность</a:t>
                      </a:r>
                      <a:endParaRPr kumimoji="0" lang="ru-RU" sz="1800" b="0" i="0" u="none" strike="noStrike" cap="none" normalizeH="0" baseline="0" dirty="0" smtClean="0">
                        <a:ln>
                          <a:noFill/>
                        </a:ln>
                        <a:solidFill>
                          <a:srgbClr val="4D4D4D"/>
                        </a:solidFill>
                        <a:effectLst/>
                        <a:latin typeface="Times New Roman" pitchFamily="18" charset="0"/>
                        <a:cs typeface="Times New Roman" pitchFamily="18" charset="0"/>
                      </a:endParaRPr>
                    </a:p>
                  </a:txBody>
                  <a:tcPr marL="68580" marR="68580" marT="0" marB="0" horzOverflow="overflow">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u="none" strike="noStrike" cap="none" normalizeH="0" baseline="0" dirty="0" smtClean="0">
                          <a:ln>
                            <a:noFill/>
                          </a:ln>
                          <a:effectLst/>
                          <a:latin typeface="Times New Roman" pitchFamily="18" charset="0"/>
                          <a:cs typeface="Times New Roman" pitchFamily="18" charset="0"/>
                        </a:rPr>
                        <a:t>непрозрачный</a:t>
                      </a:r>
                      <a:endParaRPr kumimoji="0" lang="ru-RU" sz="1800" b="0" i="0" u="none" strike="noStrike" cap="none" normalizeH="0" baseline="0" dirty="0" smtClean="0">
                        <a:ln>
                          <a:noFill/>
                        </a:ln>
                        <a:solidFill>
                          <a:srgbClr val="4D4D4D"/>
                        </a:solidFill>
                        <a:effectLst/>
                        <a:latin typeface="Times New Roman" pitchFamily="18" charset="0"/>
                        <a:cs typeface="Times New Roman" pitchFamily="18" charset="0"/>
                      </a:endParaRPr>
                    </a:p>
                  </a:txBody>
                  <a:tcPr marL="68580" marR="68580" marT="0" marB="0" horzOverflow="overflow">
                    <a:solidFill>
                      <a:schemeClr val="bg1"/>
                    </a:solidFill>
                  </a:tcPr>
                </a:tc>
                <a:extLst>
                  <a:ext uri="{0D108BD9-81ED-4DB2-BD59-A6C34878D82A}">
                    <a16:rowId xmlns:a16="http://schemas.microsoft.com/office/drawing/2014/main" val="10006"/>
                  </a:ext>
                </a:extLst>
              </a:tr>
            </a:tbl>
          </a:graphicData>
        </a:graphic>
      </p:graphicFrame>
      <p:sp>
        <p:nvSpPr>
          <p:cNvPr id="7" name="TextBox 6"/>
          <p:cNvSpPr txBox="1"/>
          <p:nvPr/>
        </p:nvSpPr>
        <p:spPr>
          <a:xfrm>
            <a:off x="2732567" y="680484"/>
            <a:ext cx="5789149" cy="584775"/>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ru-RU" sz="3200" b="1" dirty="0" smtClean="0">
                <a:latin typeface="Cambria" pitchFamily="18" charset="0"/>
              </a:rPr>
              <a:t>Физические свойства гагата</a:t>
            </a:r>
            <a:endParaRPr lang="ru-RU" sz="3200" b="1" dirty="0">
              <a:latin typeface="Cambria" pitchFamily="18" charset="0"/>
            </a:endParaRPr>
          </a:p>
        </p:txBody>
      </p:sp>
      <p:sp>
        <p:nvSpPr>
          <p:cNvPr id="8" name="Прямоугольник 7"/>
          <p:cNvSpPr/>
          <p:nvPr/>
        </p:nvSpPr>
        <p:spPr>
          <a:xfrm>
            <a:off x="2934586" y="1372728"/>
            <a:ext cx="5454501" cy="646331"/>
          </a:xfrm>
          <a:prstGeom prst="rect">
            <a:avLst/>
          </a:prstGeom>
        </p:spPr>
        <p:txBody>
          <a:bodyPr wrap="square">
            <a:spAutoFit/>
          </a:bodyPr>
          <a:lstStyle/>
          <a:p>
            <a:r>
              <a:rPr lang="ru-RU" dirty="0" smtClean="0">
                <a:latin typeface="Times New Roman" pitchFamily="18" charset="0"/>
                <a:cs typeface="Times New Roman" pitchFamily="18" charset="0"/>
              </a:rPr>
              <a:t>За способность электризоваться в результате трения его называют  «черным янтарем»;</a:t>
            </a:r>
            <a:endParaRPr lang="ru-RU" dirty="0"/>
          </a:p>
        </p:txBody>
      </p:sp>
    </p:spTree>
    <p:extLst>
      <p:ext uri="{BB962C8B-B14F-4D97-AF65-F5344CB8AC3E}">
        <p14:creationId xmlns:p14="http://schemas.microsoft.com/office/powerpoint/2010/main" val="2552666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31" y="0"/>
            <a:ext cx="9139938" cy="6858000"/>
          </a:xfrm>
          <a:prstGeom prst="rect">
            <a:avLst/>
          </a:prstGeom>
        </p:spPr>
      </p:pic>
      <p:sp>
        <p:nvSpPr>
          <p:cNvPr id="4" name="Прямоугольник 3"/>
          <p:cNvSpPr/>
          <p:nvPr/>
        </p:nvSpPr>
        <p:spPr>
          <a:xfrm>
            <a:off x="3153983" y="536160"/>
            <a:ext cx="2815450" cy="307777"/>
          </a:xfrm>
          <a:prstGeom prst="rect">
            <a:avLst/>
          </a:prstGeom>
        </p:spPr>
        <p:txBody>
          <a:bodyPr wrap="none">
            <a:spAutoFit/>
          </a:bodyPr>
          <a:lstStyle/>
          <a:p>
            <a:pPr algn="ctr"/>
            <a:r>
              <a:rPr lang="ru-RU" sz="1400" b="1" dirty="0" smtClean="0">
                <a:ln w="3175">
                  <a:noFill/>
                </a:ln>
                <a:solidFill>
                  <a:schemeClr val="accent2">
                    <a:lumMod val="50000"/>
                  </a:schemeClr>
                </a:solidFill>
                <a:latin typeface="Times New Roman" pitchFamily="18" charset="0"/>
                <a:ea typeface="Tahoma" panose="020B0604030504040204" pitchFamily="34" charset="0"/>
                <a:cs typeface="Times New Roman" pitchFamily="18" charset="0"/>
              </a:rPr>
              <a:t>ПОЯСНИТЕЛЬНАЯ ЗАПИСКА</a:t>
            </a:r>
          </a:p>
        </p:txBody>
      </p:sp>
      <p:sp>
        <p:nvSpPr>
          <p:cNvPr id="7" name="Прямоугольник 6"/>
          <p:cNvSpPr/>
          <p:nvPr/>
        </p:nvSpPr>
        <p:spPr>
          <a:xfrm>
            <a:off x="578148" y="488887"/>
            <a:ext cx="7946265" cy="5909310"/>
          </a:xfrm>
          <a:prstGeom prst="rect">
            <a:avLst/>
          </a:prstGeom>
        </p:spPr>
        <p:txBody>
          <a:bodyPr wrap="square">
            <a:spAutoFit/>
          </a:bodyPr>
          <a:lstStyle/>
          <a:p>
            <a:pPr algn="just"/>
            <a:endParaRPr lang="ru-RU" dirty="0" smtClean="0">
              <a:ln w="3175">
                <a:noFill/>
              </a:ln>
              <a:latin typeface="Times New Roman" pitchFamily="18" charset="0"/>
              <a:ea typeface="Tahoma" panose="020B0604030504040204" pitchFamily="34" charset="0"/>
              <a:cs typeface="Times New Roman" pitchFamily="18" charset="0"/>
            </a:endParaRPr>
          </a:p>
          <a:p>
            <a:pPr algn="just"/>
            <a:r>
              <a:rPr lang="ru-RU" dirty="0" smtClean="0">
                <a:ln w="3175">
                  <a:noFill/>
                </a:ln>
                <a:latin typeface="Times New Roman" pitchFamily="18" charset="0"/>
                <a:ea typeface="Tahoma" panose="020B0604030504040204" pitchFamily="34" charset="0"/>
                <a:cs typeface="Times New Roman" pitchFamily="18" charset="0"/>
              </a:rPr>
              <a:t>	</a:t>
            </a:r>
            <a:r>
              <a:rPr lang="ru-RU" sz="1900" dirty="0" smtClean="0">
                <a:ln w="3175">
                  <a:noFill/>
                </a:ln>
                <a:latin typeface="Times New Roman" pitchFamily="18" charset="0"/>
                <a:ea typeface="Tahoma" panose="020B0604030504040204" pitchFamily="34" charset="0"/>
                <a:cs typeface="Times New Roman" pitchFamily="18" charset="0"/>
              </a:rPr>
              <a:t>УМК «География России», под редакцией Алексеева А.И., Николиной В.В. «Просвещение» (Полярная звезда) дает  возможность обучающимся оценить многообразие ресурсов земной коры России, представляет как их добыча влияет на качество окружающей среды, какие экологические проблемы при этом возникают</a:t>
            </a:r>
            <a:r>
              <a:rPr lang="ru-RU" sz="1900" dirty="0" smtClean="0">
                <a:latin typeface="Times New Roman" pitchFamily="18" charset="0"/>
                <a:cs typeface="Times New Roman" pitchFamily="18" charset="0"/>
              </a:rPr>
              <a:t>. Внеклассное мероприятие «Чудо камни Сибири» для 8 класса является продолжением  в изучении и систематизации информации о полезных ископаемых России, но с опорой на свой край.</a:t>
            </a:r>
          </a:p>
          <a:p>
            <a:pPr algn="just"/>
            <a:r>
              <a:rPr lang="ru-RU" sz="1900" dirty="0" smtClean="0">
                <a:latin typeface="Times New Roman" pitchFamily="18" charset="0"/>
                <a:cs typeface="Times New Roman" pitchFamily="18" charset="0"/>
              </a:rPr>
              <a:t>	В ходе познавательной экскурсии не только развивается познавательный интерес к предмету и воспитывается бережное отношение к окружающей среде, но  создается положительная мотивация к выбору будущей профессии. Данная форма   занятия - виртуальная экскурсия - выбрана неслучайно, так как многие виды рудных и нерудных ископаемых, в том числе полудрагоценных и поделочных камней находятся в малоосвоенных и труднодоступных районах, поэтому  эта форма  позволяет  организовать информацию «Полезные ископаемые моего края».</a:t>
            </a:r>
            <a:endParaRPr lang="ru-RU" sz="1900" dirty="0" smtClean="0">
              <a:ln w="3175">
                <a:noFill/>
              </a:ln>
              <a:latin typeface="Times New Roman" pitchFamily="18" charset="0"/>
              <a:ea typeface="Tahoma" panose="020B0604030504040204" pitchFamily="34" charset="0"/>
              <a:cs typeface="Times New Roman" pitchFamily="18" charset="0"/>
            </a:endParaRPr>
          </a:p>
          <a:p>
            <a:pPr algn="just"/>
            <a:endParaRPr lang="ru-RU" sz="1400" dirty="0" smtClean="0">
              <a:ln w="3175">
                <a:noFill/>
              </a:ln>
              <a:latin typeface="Times New Roman" pitchFamily="18" charset="0"/>
              <a:ea typeface="Tahoma" panose="020B0604030504040204" pitchFamily="34" charset="0"/>
              <a:cs typeface="Times New Roman" pitchFamily="18" charset="0"/>
            </a:endParaRPr>
          </a:p>
          <a:p>
            <a:pPr algn="just"/>
            <a:endParaRPr lang="ru-RU" sz="1400" dirty="0" smtClean="0">
              <a:ln w="3175">
                <a:noFill/>
              </a:ln>
              <a:latin typeface="Times New Roman" pitchFamily="18" charset="0"/>
              <a:ea typeface="Tahoma" panose="020B0604030504040204" pitchFamily="34" charset="0"/>
              <a:cs typeface="Times New Roman" pitchFamily="18" charset="0"/>
            </a:endParaRPr>
          </a:p>
          <a:p>
            <a:pPr algn="just"/>
            <a:endParaRPr lang="ru-RU" sz="1400" dirty="0" smtClean="0">
              <a:ln w="3175">
                <a:noFill/>
              </a:ln>
              <a:latin typeface="Times New Roman" pitchFamily="18" charset="0"/>
              <a:ea typeface="Tahoma" panose="020B0604030504040204" pitchFamily="34" charset="0"/>
              <a:cs typeface="Times New Roman" pitchFamily="18" charset="0"/>
            </a:endParaRPr>
          </a:p>
          <a:p>
            <a:pPr algn="ctr"/>
            <a:endParaRPr lang="ru-RU" sz="1400" dirty="0" smtClean="0">
              <a:ln w="3175">
                <a:noFill/>
              </a:ln>
              <a:latin typeface="Times New Roman" pitchFamily="18" charset="0"/>
              <a:ea typeface="Tahoma" panose="020B0604030504040204" pitchFamily="34" charset="0"/>
              <a:cs typeface="Times New Roman" pitchFamily="18" charset="0"/>
            </a:endParaRPr>
          </a:p>
        </p:txBody>
      </p:sp>
    </p:spTree>
    <p:extLst>
      <p:ext uri="{BB962C8B-B14F-4D97-AF65-F5344CB8AC3E}">
        <p14:creationId xmlns:p14="http://schemas.microsoft.com/office/powerpoint/2010/main" val="25526660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31" y="0"/>
            <a:ext cx="9139938" cy="6858000"/>
          </a:xfrm>
          <a:prstGeom prst="rect">
            <a:avLst/>
          </a:prstGeom>
        </p:spPr>
      </p:pic>
      <p:sp>
        <p:nvSpPr>
          <p:cNvPr id="2050" name="AutoShape 2" descr="Картинки по запросу добыча чароита"/>
          <p:cNvSpPr>
            <a:spLocks noChangeAspect="1" noChangeArrowheads="1"/>
          </p:cNvSpPr>
          <p:nvPr/>
        </p:nvSpPr>
        <p:spPr bwMode="auto">
          <a:xfrm>
            <a:off x="155575" y="-1897063"/>
            <a:ext cx="4162425" cy="3952876"/>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9" name="Rectangle 3"/>
          <p:cNvSpPr txBox="1">
            <a:spLocks noChangeArrowheads="1"/>
          </p:cNvSpPr>
          <p:nvPr/>
        </p:nvSpPr>
        <p:spPr>
          <a:xfrm>
            <a:off x="265814" y="1059979"/>
            <a:ext cx="8878186" cy="3671509"/>
          </a:xfrm>
          <a:prstGeom prst="rect">
            <a:avLst/>
          </a:prstGeom>
          <a:solidFill>
            <a:schemeClr val="bg1"/>
          </a:solidFill>
        </p:spPr>
        <p:txBody>
          <a:bodyPr vert="horz" lIns="91440" tIns="45720" rIns="91440" bIns="45720" rtlCol="0">
            <a:noAutofit/>
          </a:bodyPr>
          <a:lstStyle/>
          <a:p>
            <a:pPr marL="0" marR="0" lvl="0" indent="0" algn="just" defTabSz="914400" rtl="0" eaLnBrk="1" fontAlgn="auto" latinLnBrk="0" hangingPunct="1">
              <a:lnSpc>
                <a:spcPct val="90000"/>
              </a:lnSpc>
              <a:spcBef>
                <a:spcPts val="1000"/>
              </a:spcBef>
              <a:spcAft>
                <a:spcPts val="0"/>
              </a:spcAft>
              <a:buClrTx/>
              <a:buSzTx/>
              <a:buFont typeface="Wingdings" pitchFamily="2" charset="2"/>
              <a:buChar char="ü"/>
              <a:tabLst/>
              <a:defRPr/>
            </a:pPr>
            <a:r>
              <a:rPr kumimoji="0" lang="ru-RU" b="0" i="0" u="none" strike="noStrike" kern="1200" cap="none" spc="0" normalizeH="0" baseline="0" noProof="0" dirty="0" smtClean="0">
                <a:ln>
                  <a:noFill/>
                </a:ln>
                <a:uLnTx/>
                <a:uFillTx/>
                <a:latin typeface="Times New Roman" pitchFamily="18" charset="0"/>
                <a:cs typeface="Times New Roman" pitchFamily="18" charset="0"/>
              </a:rPr>
              <a:t>Гагат назван по городу и реке </a:t>
            </a:r>
            <a:r>
              <a:rPr kumimoji="0" lang="ru-RU" b="0" i="0" u="none" strike="noStrike" kern="1200" cap="none" spc="0" normalizeH="0" baseline="0" noProof="0" dirty="0" err="1" smtClean="0">
                <a:ln>
                  <a:noFill/>
                </a:ln>
                <a:uLnTx/>
                <a:uFillTx/>
                <a:latin typeface="Times New Roman" pitchFamily="18" charset="0"/>
                <a:cs typeface="Times New Roman" pitchFamily="18" charset="0"/>
              </a:rPr>
              <a:t>Гагес</a:t>
            </a:r>
            <a:r>
              <a:rPr kumimoji="0" lang="ru-RU" b="0" i="0" u="none" strike="noStrike" kern="1200" cap="none" spc="0" normalizeH="0" baseline="0" noProof="0" dirty="0" smtClean="0">
                <a:ln>
                  <a:noFill/>
                </a:ln>
                <a:uLnTx/>
                <a:uFillTx/>
                <a:latin typeface="Times New Roman" pitchFamily="18" charset="0"/>
                <a:cs typeface="Times New Roman" pitchFamily="18" charset="0"/>
              </a:rPr>
              <a:t> в Малой Азии (там, где сейчас Турция);</a:t>
            </a:r>
            <a:endParaRPr lang="ru-RU" dirty="0" smtClean="0">
              <a:latin typeface="Times New Roman" pitchFamily="18" charset="0"/>
              <a:cs typeface="Times New Roman" pitchFamily="18" charset="0"/>
            </a:endParaRPr>
          </a:p>
          <a:p>
            <a:pPr marL="0" marR="0" lvl="0" indent="0" algn="just" defTabSz="914400" rtl="0" eaLnBrk="1" fontAlgn="auto" latinLnBrk="0" hangingPunct="1">
              <a:lnSpc>
                <a:spcPct val="90000"/>
              </a:lnSpc>
              <a:spcBef>
                <a:spcPts val="1000"/>
              </a:spcBef>
              <a:spcAft>
                <a:spcPts val="0"/>
              </a:spcAft>
              <a:buClrTx/>
              <a:buSzTx/>
              <a:buFont typeface="Wingdings" pitchFamily="2" charset="2"/>
              <a:buChar char="ü"/>
              <a:tabLst/>
              <a:defRPr/>
            </a:pPr>
            <a:r>
              <a:rPr kumimoji="0" lang="ru-RU" b="0" i="0" u="none" strike="noStrike" kern="1200" cap="none" spc="0" normalizeH="0" baseline="0" noProof="0" dirty="0" smtClean="0">
                <a:ln>
                  <a:noFill/>
                </a:ln>
                <a:uLnTx/>
                <a:uFillTx/>
                <a:latin typeface="Times New Roman" pitchFamily="18" charset="0"/>
                <a:cs typeface="Times New Roman" pitchFamily="18" charset="0"/>
              </a:rPr>
              <a:t>Синонимы гагата: европейский гагат (гагат-уитби), кавказский гагат (гишер – другая версия название гагата происходит от армянского слова «гишери» – «ночь»);</a:t>
            </a:r>
          </a:p>
          <a:p>
            <a:pPr marL="0" marR="0" lvl="0" indent="0" algn="just" defTabSz="914400" rtl="0" eaLnBrk="1" fontAlgn="auto" latinLnBrk="0" hangingPunct="1">
              <a:lnSpc>
                <a:spcPct val="90000"/>
              </a:lnSpc>
              <a:spcBef>
                <a:spcPts val="1000"/>
              </a:spcBef>
              <a:spcAft>
                <a:spcPts val="0"/>
              </a:spcAft>
              <a:buClrTx/>
              <a:buSzTx/>
              <a:buFont typeface="Wingdings" pitchFamily="2" charset="2"/>
              <a:buChar char="ü"/>
              <a:tabLst/>
              <a:defRPr/>
            </a:pPr>
            <a:r>
              <a:rPr kumimoji="0" lang="ru-RU" b="0" i="0" u="none" strike="noStrike" kern="1200" cap="none" spc="0" normalizeH="0" baseline="0" noProof="0" dirty="0" smtClean="0">
                <a:ln>
                  <a:noFill/>
                </a:ln>
                <a:uLnTx/>
                <a:uFillTx/>
                <a:latin typeface="Times New Roman" pitchFamily="18" charset="0"/>
                <a:cs typeface="Times New Roman" pitchFamily="18" charset="0"/>
              </a:rPr>
              <a:t> </a:t>
            </a:r>
            <a:r>
              <a:rPr lang="ru-RU" dirty="0" smtClean="0">
                <a:latin typeface="Cambria" pitchFamily="18" charset="0"/>
              </a:rPr>
              <a:t>Наиболее пластичные разновидности гагата в старину использовались для изготовления свечей. Горят такие свечи ярко, подобно нефтяным лампам, но коптят;</a:t>
            </a:r>
          </a:p>
          <a:p>
            <a:pPr lvl="0" algn="just">
              <a:lnSpc>
                <a:spcPct val="90000"/>
              </a:lnSpc>
              <a:spcBef>
                <a:spcPts val="1000"/>
              </a:spcBef>
              <a:buFont typeface="Wingdings" pitchFamily="2" charset="2"/>
              <a:buChar char="ü"/>
              <a:defRPr/>
            </a:pPr>
            <a:r>
              <a:rPr lang="ru-RU" dirty="0" smtClean="0">
                <a:latin typeface="Cambria" pitchFamily="18" charset="0"/>
              </a:rPr>
              <a:t>На фото: самый крупный экземпляр гагата, найденный в </a:t>
            </a:r>
            <a:r>
              <a:rPr lang="ru-RU" dirty="0" err="1" smtClean="0">
                <a:latin typeface="Cambria" pitchFamily="18" charset="0"/>
              </a:rPr>
              <a:t>Уитби</a:t>
            </a:r>
            <a:r>
              <a:rPr lang="ru-RU" dirty="0" smtClean="0">
                <a:latin typeface="Cambria" pitchFamily="18" charset="0"/>
              </a:rPr>
              <a:t>. Фотография сделана перед магазином </a:t>
            </a:r>
            <a:r>
              <a:rPr lang="ru-RU" dirty="0" err="1" smtClean="0">
                <a:latin typeface="Cambria" pitchFamily="18" charset="0"/>
              </a:rPr>
              <a:t>W.Hamond</a:t>
            </a:r>
            <a:r>
              <a:rPr lang="ru-RU" dirty="0" smtClean="0">
                <a:latin typeface="Cambria" pitchFamily="18" charset="0"/>
              </a:rPr>
              <a:t>, который продает драгоценности из гагата с 1860 года по сей день. Магазин славится украшениями, а также музеем редких драгоценностей из гагата викторианского периода.</a:t>
            </a:r>
            <a:r>
              <a:rPr lang="en-US" dirty="0" smtClean="0">
                <a:latin typeface="Cambria" pitchFamily="18" charset="0"/>
              </a:rPr>
              <a:t> whamond.com</a:t>
            </a:r>
            <a:endParaRPr kumimoji="0" lang="ru-RU" b="0" u="none" strike="noStrike" kern="1200" cap="none" spc="0" normalizeH="0" baseline="0" noProof="0" dirty="0" smtClean="0">
              <a:ln>
                <a:noFill/>
              </a:ln>
              <a:uLnTx/>
              <a:uFillTx/>
              <a:latin typeface="Cambria" pitchFamily="18" charset="0"/>
              <a:cs typeface="Times New Roman" pitchFamily="18" charset="0"/>
            </a:endParaRPr>
          </a:p>
        </p:txBody>
      </p:sp>
      <p:sp>
        <p:nvSpPr>
          <p:cNvPr id="13" name="Прямоугольник 12"/>
          <p:cNvSpPr/>
          <p:nvPr/>
        </p:nvSpPr>
        <p:spPr>
          <a:xfrm>
            <a:off x="2937820" y="439017"/>
            <a:ext cx="3624262" cy="523220"/>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ru-RU" sz="2800" b="1" dirty="0" smtClean="0">
                <a:latin typeface="Cambria" pitchFamily="18" charset="0"/>
              </a:rPr>
              <a:t>Интересные факты </a:t>
            </a:r>
            <a:endParaRPr lang="ru-RU" sz="2800" b="1" dirty="0">
              <a:latin typeface="Cambria" pitchFamily="18" charset="0"/>
            </a:endParaRPr>
          </a:p>
        </p:txBody>
      </p:sp>
      <p:sp>
        <p:nvSpPr>
          <p:cNvPr id="45058" name="AutoShape 2" descr="https://ic.pics.livejournal.com/world_jewellery/72610970/294044/294044_600.jpg"/>
          <p:cNvSpPr>
            <a:spLocks noChangeAspect="1" noChangeArrowheads="1"/>
          </p:cNvSpPr>
          <p:nvPr/>
        </p:nvSpPr>
        <p:spPr bwMode="auto">
          <a:xfrm>
            <a:off x="155575" y="-1668463"/>
            <a:ext cx="5238750" cy="3476626"/>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45060" name="Picture 4" descr="https://ic.pics.livejournal.com/world_jewellery/72610970/294044/294044_600.jpg"/>
          <p:cNvPicPr>
            <a:picLocks noChangeAspect="1" noChangeArrowheads="1"/>
          </p:cNvPicPr>
          <p:nvPr/>
        </p:nvPicPr>
        <p:blipFill>
          <a:blip r:embed="rId3" cstate="print"/>
          <a:srcRect/>
          <a:stretch>
            <a:fillRect/>
          </a:stretch>
        </p:blipFill>
        <p:spPr bwMode="auto">
          <a:xfrm>
            <a:off x="2052084" y="4029740"/>
            <a:ext cx="5284381" cy="26475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52666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ppt_x</p:attrName>
                                        </p:attrNameLst>
                                      </p:cBhvr>
                                      <p:tavLst>
                                        <p:tav tm="0">
                                          <p:val>
                                            <p:strVal val="#ppt_x-.2"/>
                                          </p:val>
                                        </p:tav>
                                        <p:tav tm="100000">
                                          <p:val>
                                            <p:strVal val="#ppt_x"/>
                                          </p:val>
                                        </p:tav>
                                      </p:tavLst>
                                    </p:anim>
                                    <p:anim calcmode="lin" valueType="num">
                                      <p:cBhvr>
                                        <p:cTn id="8"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62" y="0"/>
            <a:ext cx="9139938" cy="6858000"/>
          </a:xfrm>
          <a:prstGeom prst="rect">
            <a:avLst/>
          </a:prstGeom>
        </p:spPr>
      </p:pic>
      <p:sp>
        <p:nvSpPr>
          <p:cNvPr id="2050" name="AutoShape 2" descr="Картинки по запросу добыча чароита"/>
          <p:cNvSpPr>
            <a:spLocks noChangeAspect="1" noChangeArrowheads="1"/>
          </p:cNvSpPr>
          <p:nvPr/>
        </p:nvSpPr>
        <p:spPr bwMode="auto">
          <a:xfrm>
            <a:off x="155575" y="-1897063"/>
            <a:ext cx="4162425" cy="3952876"/>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4" name="Rectangle 11"/>
          <p:cNvSpPr>
            <a:spLocks noChangeArrowheads="1"/>
          </p:cNvSpPr>
          <p:nvPr/>
        </p:nvSpPr>
        <p:spPr bwMode="auto">
          <a:xfrm>
            <a:off x="2590800" y="568586"/>
            <a:ext cx="5816221" cy="1077218"/>
          </a:xfrm>
          <a:prstGeom prst="rect">
            <a:avLst/>
          </a:prstGeom>
          <a:ln>
            <a:headEnd/>
            <a:tailEnd/>
          </a:ln>
        </p:spPr>
        <p:style>
          <a:lnRef idx="2">
            <a:schemeClr val="dk1"/>
          </a:lnRef>
          <a:fillRef idx="1">
            <a:schemeClr val="lt1"/>
          </a:fillRef>
          <a:effectRef idx="0">
            <a:schemeClr val="dk1"/>
          </a:effectRef>
          <a:fontRef idx="minor">
            <a:schemeClr val="dk1"/>
          </a:fontRef>
        </p:style>
        <p:txBody>
          <a:bodyPr wrap="square">
            <a:spAutoFit/>
          </a:bodyPr>
          <a:lstStyle/>
          <a:p>
            <a:pPr algn="ctr" fontAlgn="base">
              <a:spcBef>
                <a:spcPct val="0"/>
              </a:spcBef>
              <a:spcAft>
                <a:spcPct val="0"/>
              </a:spcAft>
              <a:defRPr/>
            </a:pPr>
            <a:r>
              <a:rPr lang="ru-RU" sz="3200" b="1" dirty="0">
                <a:solidFill>
                  <a:srgbClr val="4D4D4D"/>
                </a:solidFill>
                <a:latin typeface="Cambria" pitchFamily="18" charset="0"/>
              </a:rPr>
              <a:t>Лечебные свойства </a:t>
            </a:r>
          </a:p>
          <a:p>
            <a:pPr algn="ctr" fontAlgn="base">
              <a:spcBef>
                <a:spcPct val="0"/>
              </a:spcBef>
              <a:spcAft>
                <a:spcPct val="0"/>
              </a:spcAft>
              <a:defRPr/>
            </a:pPr>
            <a:r>
              <a:rPr lang="ru-RU" sz="3200" b="1" dirty="0">
                <a:solidFill>
                  <a:srgbClr val="4D4D4D"/>
                </a:solidFill>
                <a:latin typeface="Cambria" pitchFamily="18" charset="0"/>
              </a:rPr>
              <a:t>          гагата</a:t>
            </a:r>
          </a:p>
        </p:txBody>
      </p:sp>
      <p:sp>
        <p:nvSpPr>
          <p:cNvPr id="5" name="Rectangle 12"/>
          <p:cNvSpPr>
            <a:spLocks noChangeArrowheads="1"/>
          </p:cNvSpPr>
          <p:nvPr/>
        </p:nvSpPr>
        <p:spPr bwMode="auto">
          <a:xfrm>
            <a:off x="542260" y="1940922"/>
            <a:ext cx="5390707" cy="2308324"/>
          </a:xfrm>
          <a:prstGeom prst="rect">
            <a:avLst/>
          </a:prstGeom>
          <a:noFill/>
          <a:ln w="9525">
            <a:noFill/>
            <a:miter lim="800000"/>
            <a:headEnd/>
            <a:tailEnd/>
          </a:ln>
        </p:spPr>
        <p:txBody>
          <a:bodyPr wrap="square">
            <a:spAutoFit/>
          </a:bodyPr>
          <a:lstStyle/>
          <a:p>
            <a:pPr fontAlgn="base">
              <a:spcBef>
                <a:spcPct val="0"/>
              </a:spcBef>
              <a:spcAft>
                <a:spcPct val="0"/>
              </a:spcAft>
              <a:buClr>
                <a:srgbClr val="7B1F4F"/>
              </a:buClr>
              <a:buFont typeface="Wingdings" pitchFamily="2" charset="2"/>
              <a:buChar char="ü"/>
              <a:defRPr/>
            </a:pPr>
            <a:r>
              <a:rPr lang="ru-RU" b="1" dirty="0" smtClean="0">
                <a:solidFill>
                  <a:srgbClr val="4D4D4D"/>
                </a:solidFill>
                <a:latin typeface="Times New Roman" pitchFamily="18" charset="0"/>
                <a:cs typeface="Times New Roman" pitchFamily="18" charset="0"/>
              </a:rPr>
              <a:t> </a:t>
            </a:r>
            <a:r>
              <a:rPr lang="ru-RU" dirty="0" smtClean="0">
                <a:solidFill>
                  <a:srgbClr val="4D4D4D"/>
                </a:solidFill>
                <a:latin typeface="Times New Roman" pitchFamily="18" charset="0"/>
                <a:cs typeface="Times New Roman" pitchFamily="18" charset="0"/>
              </a:rPr>
              <a:t>Лечение сердечнососудистой системы; </a:t>
            </a:r>
          </a:p>
          <a:p>
            <a:pPr fontAlgn="base">
              <a:spcBef>
                <a:spcPct val="0"/>
              </a:spcBef>
              <a:spcAft>
                <a:spcPct val="0"/>
              </a:spcAft>
              <a:buClr>
                <a:srgbClr val="7B1F4F"/>
              </a:buClr>
              <a:buFont typeface="Wingdings" pitchFamily="2" charset="2"/>
              <a:buChar char="ü"/>
              <a:defRPr/>
            </a:pPr>
            <a:r>
              <a:rPr lang="ru-RU" dirty="0" smtClean="0">
                <a:solidFill>
                  <a:srgbClr val="4D4D4D"/>
                </a:solidFill>
                <a:latin typeface="Times New Roman" pitchFamily="18" charset="0"/>
                <a:cs typeface="Times New Roman" pitchFamily="18" charset="0"/>
              </a:rPr>
              <a:t> Болезни печени, поджелудочной железы и почек;</a:t>
            </a:r>
          </a:p>
          <a:p>
            <a:pPr fontAlgn="base">
              <a:spcBef>
                <a:spcPct val="0"/>
              </a:spcBef>
              <a:spcAft>
                <a:spcPct val="0"/>
              </a:spcAft>
              <a:buClr>
                <a:srgbClr val="7B1F4F"/>
              </a:buClr>
              <a:buFont typeface="Wingdings" pitchFamily="2" charset="2"/>
              <a:buChar char="ü"/>
              <a:defRPr/>
            </a:pPr>
            <a:r>
              <a:rPr lang="ru-RU" dirty="0" smtClean="0">
                <a:solidFill>
                  <a:srgbClr val="4D4D4D"/>
                </a:solidFill>
                <a:latin typeface="Times New Roman" pitchFamily="18" charset="0"/>
                <a:cs typeface="Times New Roman" pitchFamily="18" charset="0"/>
              </a:rPr>
              <a:t> Эффективен при мигрени, эпилепсии, судорогах;</a:t>
            </a:r>
          </a:p>
          <a:p>
            <a:pPr fontAlgn="base">
              <a:spcBef>
                <a:spcPct val="0"/>
              </a:spcBef>
              <a:spcAft>
                <a:spcPct val="0"/>
              </a:spcAft>
              <a:buClr>
                <a:srgbClr val="7B1F4F"/>
              </a:buClr>
              <a:buFont typeface="Wingdings" pitchFamily="2" charset="2"/>
              <a:buChar char="ü"/>
              <a:defRPr/>
            </a:pPr>
            <a:r>
              <a:rPr lang="ru-RU" dirty="0" smtClean="0">
                <a:solidFill>
                  <a:srgbClr val="4D4D4D"/>
                </a:solidFill>
                <a:latin typeface="Times New Roman" pitchFamily="18" charset="0"/>
                <a:cs typeface="Times New Roman" pitchFamily="18" charset="0"/>
              </a:rPr>
              <a:t> Лечит простуду;</a:t>
            </a:r>
          </a:p>
          <a:p>
            <a:pPr fontAlgn="base">
              <a:spcBef>
                <a:spcPct val="0"/>
              </a:spcBef>
              <a:spcAft>
                <a:spcPct val="0"/>
              </a:spcAft>
              <a:buClr>
                <a:srgbClr val="7B1F4F"/>
              </a:buClr>
              <a:buFont typeface="Wingdings" pitchFamily="2" charset="2"/>
              <a:buChar char="ü"/>
              <a:defRPr/>
            </a:pPr>
            <a:r>
              <a:rPr lang="ru-RU" dirty="0" smtClean="0">
                <a:solidFill>
                  <a:srgbClr val="4D4D4D"/>
                </a:solidFill>
                <a:latin typeface="Times New Roman" pitchFamily="18" charset="0"/>
                <a:cs typeface="Times New Roman" pitchFamily="18" charset="0"/>
              </a:rPr>
              <a:t> Помогает при расстройствах нервной системы, вспышках гнева и раздражениях;</a:t>
            </a:r>
          </a:p>
          <a:p>
            <a:pPr fontAlgn="base">
              <a:spcBef>
                <a:spcPct val="0"/>
              </a:spcBef>
              <a:spcAft>
                <a:spcPct val="0"/>
              </a:spcAft>
              <a:buClr>
                <a:srgbClr val="7B1F4F"/>
              </a:buClr>
              <a:buFont typeface="Wingdings" pitchFamily="2" charset="2"/>
              <a:buChar char="ü"/>
              <a:defRPr/>
            </a:pPr>
            <a:r>
              <a:rPr lang="ru-RU" dirty="0" smtClean="0">
                <a:solidFill>
                  <a:srgbClr val="4D4D4D"/>
                </a:solidFill>
                <a:latin typeface="Times New Roman" pitchFamily="18" charset="0"/>
                <a:cs typeface="Times New Roman" pitchFamily="18" charset="0"/>
              </a:rPr>
              <a:t> Снижает стресс, улучшает настроение и функции дыхательной системы, слуха и зрения.</a:t>
            </a:r>
            <a:endParaRPr lang="ru-RU" dirty="0">
              <a:solidFill>
                <a:srgbClr val="4D4D4D"/>
              </a:solidFill>
              <a:latin typeface="Times New Roman" pitchFamily="18" charset="0"/>
              <a:cs typeface="Times New Roman" pitchFamily="18" charset="0"/>
            </a:endParaRPr>
          </a:p>
        </p:txBody>
      </p:sp>
      <p:pic>
        <p:nvPicPr>
          <p:cNvPr id="6" name="Picture 1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9798" y="437084"/>
            <a:ext cx="1357979" cy="14389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descr="8888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4201" y="2402958"/>
            <a:ext cx="1074397" cy="1225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Рисунок 8" descr="C:\Documents and Settings\User\Рабочий стол\3840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66371" y="2413590"/>
            <a:ext cx="1067535" cy="1114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Прямоугольник 9"/>
          <p:cNvSpPr/>
          <p:nvPr/>
        </p:nvSpPr>
        <p:spPr>
          <a:xfrm>
            <a:off x="2635121" y="4405246"/>
            <a:ext cx="3512245" cy="480131"/>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lvl="0" algn="ctr">
              <a:lnSpc>
                <a:spcPct val="90000"/>
              </a:lnSpc>
              <a:spcBef>
                <a:spcPct val="0"/>
              </a:spcBef>
              <a:defRPr/>
            </a:pPr>
            <a:r>
              <a:rPr lang="ru-RU" sz="2800" dirty="0" smtClean="0">
                <a:latin typeface="Cambria" pitchFamily="18" charset="0"/>
              </a:rPr>
              <a:t>Гагат благоприятен </a:t>
            </a:r>
          </a:p>
        </p:txBody>
      </p:sp>
      <p:pic>
        <p:nvPicPr>
          <p:cNvPr id="1026" name="Picture 2"/>
          <p:cNvPicPr>
            <a:picLocks noChangeAspect="1" noChangeArrowheads="1"/>
          </p:cNvPicPr>
          <p:nvPr/>
        </p:nvPicPr>
        <p:blipFill>
          <a:blip r:embed="rId6" cstate="print"/>
          <a:srcRect/>
          <a:stretch>
            <a:fillRect/>
          </a:stretch>
        </p:blipFill>
        <p:spPr bwMode="auto">
          <a:xfrm>
            <a:off x="816384" y="5053014"/>
            <a:ext cx="1658630" cy="1528541"/>
          </a:xfrm>
          <a:prstGeom prst="rect">
            <a:avLst/>
          </a:prstGeom>
          <a:noFill/>
          <a:ln w="9525">
            <a:noFill/>
            <a:miter lim="800000"/>
            <a:headEnd/>
            <a:tailEnd/>
          </a:ln>
        </p:spPr>
      </p:pic>
      <p:sp>
        <p:nvSpPr>
          <p:cNvPr id="12" name="TextBox 11"/>
          <p:cNvSpPr txBox="1"/>
          <p:nvPr/>
        </p:nvSpPr>
        <p:spPr>
          <a:xfrm>
            <a:off x="5805376" y="1775637"/>
            <a:ext cx="2511137" cy="430887"/>
          </a:xfrm>
          <a:prstGeom prst="rect">
            <a:avLst/>
          </a:prstGeom>
          <a:noFill/>
        </p:spPr>
        <p:txBody>
          <a:bodyPr wrap="none" rtlCol="0">
            <a:spAutoFit/>
          </a:bodyPr>
          <a:lstStyle/>
          <a:p>
            <a:r>
              <a:rPr lang="ru-RU" sz="2200" dirty="0" smtClean="0">
                <a:latin typeface="Cambria" pitchFamily="18" charset="0"/>
              </a:rPr>
              <a:t>Изделия из гагата</a:t>
            </a:r>
            <a:endParaRPr lang="ru-RU" sz="2200" dirty="0">
              <a:latin typeface="Cambria" pitchFamily="18" charset="0"/>
            </a:endParaRPr>
          </a:p>
        </p:txBody>
      </p:sp>
      <p:pic>
        <p:nvPicPr>
          <p:cNvPr id="1027" name="Picture 3"/>
          <p:cNvPicPr>
            <a:picLocks noChangeAspect="1" noChangeArrowheads="1"/>
          </p:cNvPicPr>
          <p:nvPr/>
        </p:nvPicPr>
        <p:blipFill>
          <a:blip r:embed="rId7" cstate="print"/>
          <a:srcRect/>
          <a:stretch>
            <a:fillRect/>
          </a:stretch>
        </p:blipFill>
        <p:spPr bwMode="auto">
          <a:xfrm>
            <a:off x="2892055" y="5080786"/>
            <a:ext cx="1465853" cy="1553930"/>
          </a:xfrm>
          <a:prstGeom prst="rect">
            <a:avLst/>
          </a:prstGeom>
          <a:noFill/>
          <a:ln w="9525">
            <a:noFill/>
            <a:miter lim="800000"/>
            <a:headEnd/>
            <a:tailEnd/>
          </a:ln>
        </p:spPr>
      </p:pic>
      <p:pic>
        <p:nvPicPr>
          <p:cNvPr id="1028" name="Picture 4"/>
          <p:cNvPicPr>
            <a:picLocks noChangeAspect="1" noChangeArrowheads="1"/>
          </p:cNvPicPr>
          <p:nvPr/>
        </p:nvPicPr>
        <p:blipFill>
          <a:blip r:embed="rId8" cstate="print"/>
          <a:srcRect/>
          <a:stretch>
            <a:fillRect/>
          </a:stretch>
        </p:blipFill>
        <p:spPr bwMode="auto">
          <a:xfrm>
            <a:off x="4729494" y="4986668"/>
            <a:ext cx="1678002" cy="1602969"/>
          </a:xfrm>
          <a:prstGeom prst="rect">
            <a:avLst/>
          </a:prstGeom>
          <a:noFill/>
          <a:ln w="9525">
            <a:noFill/>
            <a:miter lim="800000"/>
            <a:headEnd/>
            <a:tailEnd/>
          </a:ln>
        </p:spPr>
      </p:pic>
      <p:pic>
        <p:nvPicPr>
          <p:cNvPr id="1029" name="Picture 5"/>
          <p:cNvPicPr>
            <a:picLocks noChangeAspect="1" noChangeArrowheads="1"/>
          </p:cNvPicPr>
          <p:nvPr/>
        </p:nvPicPr>
        <p:blipFill>
          <a:blip r:embed="rId9" cstate="print"/>
          <a:srcRect/>
          <a:stretch>
            <a:fillRect/>
          </a:stretch>
        </p:blipFill>
        <p:spPr bwMode="auto">
          <a:xfrm>
            <a:off x="6682896" y="4922875"/>
            <a:ext cx="1669749" cy="1698662"/>
          </a:xfrm>
          <a:prstGeom prst="rect">
            <a:avLst/>
          </a:prstGeom>
          <a:noFill/>
          <a:ln w="9525">
            <a:noFill/>
            <a:miter lim="800000"/>
            <a:headEnd/>
            <a:tailEnd/>
          </a:ln>
        </p:spPr>
      </p:pic>
      <p:sp>
        <p:nvSpPr>
          <p:cNvPr id="1031" name="AutoShape 7" descr="&amp;Kcy;&amp;acy;&amp;rcy;&amp;tcy;&amp;icy;&amp;ncy;&amp;kcy;&amp;icy; &amp;pcy;&amp;ocy; &amp;zcy;&amp;acy;&amp;pcy;&amp;rcy;&amp;ocy;&amp;scy;&amp;ucy; &amp;gcy;&amp;acy;&amp;gcy;&amp;acy;&amp;tcy;"/>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032" name="Picture 8" descr="C:\Users\User\Desktop\290381_600.jpg"/>
          <p:cNvPicPr>
            <a:picLocks noChangeAspect="1" noChangeArrowheads="1"/>
          </p:cNvPicPr>
          <p:nvPr/>
        </p:nvPicPr>
        <p:blipFill>
          <a:blip r:embed="rId10" cstate="print"/>
          <a:srcRect/>
          <a:stretch>
            <a:fillRect/>
          </a:stretch>
        </p:blipFill>
        <p:spPr bwMode="auto">
          <a:xfrm>
            <a:off x="6401243" y="3615070"/>
            <a:ext cx="1137241" cy="1066732"/>
          </a:xfrm>
          <a:prstGeom prst="rect">
            <a:avLst/>
          </a:prstGeom>
          <a:noFill/>
        </p:spPr>
      </p:pic>
    </p:spTree>
    <p:extLst>
      <p:ext uri="{BB962C8B-B14F-4D97-AF65-F5344CB8AC3E}">
        <p14:creationId xmlns:p14="http://schemas.microsoft.com/office/powerpoint/2010/main" val="2552666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2"/>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62" y="-223284"/>
            <a:ext cx="9139938" cy="6858000"/>
          </a:xfrm>
          <a:prstGeom prst="rect">
            <a:avLst/>
          </a:prstGeom>
        </p:spPr>
      </p:pic>
      <p:sp>
        <p:nvSpPr>
          <p:cNvPr id="2050" name="AutoShape 2" descr="Картинки по запросу добыча чароита"/>
          <p:cNvSpPr>
            <a:spLocks noChangeAspect="1" noChangeArrowheads="1"/>
          </p:cNvSpPr>
          <p:nvPr/>
        </p:nvSpPr>
        <p:spPr bwMode="auto">
          <a:xfrm>
            <a:off x="155575" y="-1897063"/>
            <a:ext cx="4162425" cy="3952876"/>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4" name="Picture 10" descr="http://hi-cd.ru/images/knopki/button59.gif"/>
          <p:cNvPicPr>
            <a:picLocks noChangeAspect="1" noChangeArrowheads="1" noCrop="1"/>
          </p:cNvPicPr>
          <p:nvPr/>
        </p:nvPicPr>
        <p:blipFill>
          <a:blip r:embed="rId3" cstate="print"/>
          <a:srcRect/>
          <a:stretch>
            <a:fillRect/>
          </a:stretch>
        </p:blipFill>
        <p:spPr bwMode="auto">
          <a:xfrm>
            <a:off x="2450521" y="556436"/>
            <a:ext cx="307670" cy="307670"/>
          </a:xfrm>
          <a:prstGeom prst="rect">
            <a:avLst/>
          </a:prstGeom>
          <a:noFill/>
        </p:spPr>
      </p:pic>
      <p:sp>
        <p:nvSpPr>
          <p:cNvPr id="5" name="TextBox 4"/>
          <p:cNvSpPr txBox="1"/>
          <p:nvPr/>
        </p:nvSpPr>
        <p:spPr>
          <a:xfrm>
            <a:off x="2842338" y="522549"/>
            <a:ext cx="6023637" cy="415498"/>
          </a:xfrm>
          <a:prstGeom prst="rect">
            <a:avLst/>
          </a:prstGeom>
          <a:noFill/>
        </p:spPr>
        <p:txBody>
          <a:bodyPr wrap="none" rtlCol="0">
            <a:spAutoFit/>
          </a:bodyPr>
          <a:lstStyle/>
          <a:p>
            <a:r>
              <a:rPr lang="ru-RU" sz="2100" b="1" dirty="0" smtClean="0">
                <a:solidFill>
                  <a:srgbClr val="002060"/>
                </a:solidFill>
                <a:latin typeface="Times New Roman" pitchFamily="18" charset="0"/>
                <a:cs typeface="Times New Roman" pitchFamily="18" charset="0"/>
              </a:rPr>
              <a:t>Станция 4.  </a:t>
            </a:r>
            <a:r>
              <a:rPr lang="ru-RU" sz="2100" b="1" dirty="0" smtClean="0">
                <a:solidFill>
                  <a:schemeClr val="accent6">
                    <a:lumMod val="50000"/>
                  </a:schemeClr>
                </a:solidFill>
                <a:latin typeface="Times New Roman" pitchFamily="18" charset="0"/>
                <a:cs typeface="Times New Roman" pitchFamily="18" charset="0"/>
              </a:rPr>
              <a:t>«Камень жизни» и «Синезведочка» </a:t>
            </a:r>
            <a:endParaRPr lang="ru-RU" sz="2100" b="1" dirty="0">
              <a:solidFill>
                <a:schemeClr val="accent6">
                  <a:lumMod val="50000"/>
                </a:schemeClr>
              </a:solidFill>
              <a:latin typeface="Times New Roman" pitchFamily="18" charset="0"/>
              <a:cs typeface="Times New Roman" pitchFamily="18" charset="0"/>
            </a:endParaRPr>
          </a:p>
        </p:txBody>
      </p:sp>
      <p:pic>
        <p:nvPicPr>
          <p:cNvPr id="10" name="Picture 5" descr="350px-Russia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2364265" cy="1944474"/>
          </a:xfrm>
          <a:prstGeom prst="rect">
            <a:avLst/>
          </a:prstGeom>
          <a:noFill/>
          <a:extLst>
            <a:ext uri="{909E8E84-426E-40DD-AFC4-6F175D3DCCD1}">
              <a14:hiddenFill xmlns:a14="http://schemas.microsoft.com/office/drawing/2010/main">
                <a:solidFill>
                  <a:srgbClr val="FFFFFF"/>
                </a:solidFill>
              </a14:hiddenFill>
            </a:ext>
          </a:extLst>
        </p:spPr>
      </p:pic>
      <p:sp>
        <p:nvSpPr>
          <p:cNvPr id="12" name="5-конечная звезда 11"/>
          <p:cNvSpPr/>
          <p:nvPr/>
        </p:nvSpPr>
        <p:spPr>
          <a:xfrm>
            <a:off x="1265274" y="1286541"/>
            <a:ext cx="202018" cy="191386"/>
          </a:xfrm>
          <a:prstGeom prst="star5">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рямоугольник 12"/>
          <p:cNvSpPr/>
          <p:nvPr/>
        </p:nvSpPr>
        <p:spPr>
          <a:xfrm>
            <a:off x="3147237" y="904343"/>
            <a:ext cx="5390708" cy="1754326"/>
          </a:xfrm>
          <a:prstGeom prst="rect">
            <a:avLst/>
          </a:prstGeom>
        </p:spPr>
        <p:txBody>
          <a:bodyPr wrap="square">
            <a:spAutoFit/>
          </a:bodyPr>
          <a:lstStyle/>
          <a:p>
            <a:pPr algn="just"/>
            <a:r>
              <a:rPr lang="ru-RU" dirty="0" smtClean="0">
                <a:latin typeface="Cambria" pitchFamily="18" charset="0"/>
              </a:rPr>
              <a:t>Малобыстринское месторождение (</a:t>
            </a:r>
            <a:r>
              <a:rPr lang="ru-RU" dirty="0" err="1" smtClean="0">
                <a:latin typeface="Cambria" pitchFamily="18" charset="0"/>
              </a:rPr>
              <a:t>Слюдянский</a:t>
            </a:r>
            <a:r>
              <a:rPr lang="ru-RU" dirty="0" smtClean="0">
                <a:latin typeface="Cambria" pitchFamily="18" charset="0"/>
              </a:rPr>
              <a:t> район)</a:t>
            </a:r>
            <a:r>
              <a:rPr lang="ru-RU" dirty="0" smtClean="0"/>
              <a:t> </a:t>
            </a:r>
            <a:r>
              <a:rPr lang="ru-RU" dirty="0" smtClean="0">
                <a:latin typeface="Cambria" pitchFamily="18" charset="0"/>
              </a:rPr>
              <a:t>находится в верховьях реки Малая Быстрая (приток Иркута) в 15 км от её устья на хребте, разделяющем реки </a:t>
            </a:r>
            <a:r>
              <a:rPr lang="ru-RU" dirty="0" err="1" smtClean="0">
                <a:latin typeface="Cambria" pitchFamily="18" charset="0"/>
              </a:rPr>
              <a:t>Лазурка</a:t>
            </a:r>
            <a:r>
              <a:rPr lang="ru-RU" dirty="0" smtClean="0">
                <a:latin typeface="Cambria" pitchFamily="18" charset="0"/>
              </a:rPr>
              <a:t> и Малая Быстрая на высоте около 1400 м.</a:t>
            </a:r>
            <a:r>
              <a:rPr lang="ru-RU" b="1" dirty="0" smtClean="0"/>
              <a:t> </a:t>
            </a:r>
            <a:endParaRPr lang="ru-RU" dirty="0" smtClean="0"/>
          </a:p>
          <a:p>
            <a:pPr algn="just"/>
            <a:endParaRPr lang="ru-RU" dirty="0">
              <a:latin typeface="Cambria" pitchFamily="18" charset="0"/>
            </a:endParaRPr>
          </a:p>
        </p:txBody>
      </p:sp>
      <p:cxnSp>
        <p:nvCxnSpPr>
          <p:cNvPr id="16" name="Прямая со стрелкой 15"/>
          <p:cNvCxnSpPr>
            <a:endCxn id="12" idx="4"/>
          </p:cNvCxnSpPr>
          <p:nvPr/>
        </p:nvCxnSpPr>
        <p:spPr>
          <a:xfrm flipH="1">
            <a:off x="1467292" y="1052623"/>
            <a:ext cx="1711843" cy="307021"/>
          </a:xfrm>
          <a:prstGeom prst="straightConnector1">
            <a:avLst/>
          </a:prstGeom>
          <a:ln>
            <a:solidFill>
              <a:srgbClr val="FF0000"/>
            </a:solidFill>
            <a:tailEnd type="arrow"/>
          </a:ln>
        </p:spPr>
        <p:style>
          <a:lnRef idx="3">
            <a:schemeClr val="dk1"/>
          </a:lnRef>
          <a:fillRef idx="0">
            <a:schemeClr val="dk1"/>
          </a:fillRef>
          <a:effectRef idx="2">
            <a:schemeClr val="dk1"/>
          </a:effectRef>
          <a:fontRef idx="minor">
            <a:schemeClr val="tx1"/>
          </a:fontRef>
        </p:style>
      </p:cxnSp>
      <p:pic>
        <p:nvPicPr>
          <p:cNvPr id="10242" name="Picture 2"/>
          <p:cNvPicPr>
            <a:picLocks noChangeAspect="1" noChangeArrowheads="1"/>
          </p:cNvPicPr>
          <p:nvPr/>
        </p:nvPicPr>
        <p:blipFill>
          <a:blip r:embed="rId5" cstate="print"/>
          <a:srcRect/>
          <a:stretch>
            <a:fillRect/>
          </a:stretch>
        </p:blipFill>
        <p:spPr bwMode="auto">
          <a:xfrm>
            <a:off x="523727" y="2371061"/>
            <a:ext cx="6162181" cy="4270006"/>
          </a:xfrm>
          <a:prstGeom prst="rect">
            <a:avLst/>
          </a:prstGeom>
          <a:ln>
            <a:noFill/>
          </a:ln>
          <a:effectLst>
            <a:outerShdw blurRad="292100" dist="139700" dir="2700000" algn="tl" rotWithShape="0">
              <a:srgbClr val="333333">
                <a:alpha val="65000"/>
              </a:srgbClr>
            </a:outerShdw>
          </a:effectLst>
        </p:spPr>
      </p:pic>
      <p:cxnSp>
        <p:nvCxnSpPr>
          <p:cNvPr id="21" name="Прямая со стрелкой 20"/>
          <p:cNvCxnSpPr/>
          <p:nvPr/>
        </p:nvCxnSpPr>
        <p:spPr>
          <a:xfrm flipH="1">
            <a:off x="3189767" y="1063256"/>
            <a:ext cx="10634" cy="4965404"/>
          </a:xfrm>
          <a:prstGeom prst="straightConnector1">
            <a:avLst/>
          </a:prstGeom>
          <a:ln>
            <a:solidFill>
              <a:srgbClr val="FF0000"/>
            </a:solidFill>
            <a:tailEnd type="arrow"/>
          </a:ln>
        </p:spPr>
        <p:style>
          <a:lnRef idx="3">
            <a:schemeClr val="dk1"/>
          </a:lnRef>
          <a:fillRef idx="0">
            <a:schemeClr val="dk1"/>
          </a:fillRef>
          <a:effectRef idx="2">
            <a:schemeClr val="dk1"/>
          </a:effectRef>
          <a:fontRef idx="minor">
            <a:schemeClr val="tx1"/>
          </a:fontRef>
        </p:style>
      </p:cxnSp>
      <p:sp>
        <p:nvSpPr>
          <p:cNvPr id="14" name="Прямоугольник 13"/>
          <p:cNvSpPr/>
          <p:nvPr/>
        </p:nvSpPr>
        <p:spPr>
          <a:xfrm>
            <a:off x="531626" y="3754698"/>
            <a:ext cx="2626243" cy="830997"/>
          </a:xfrm>
          <a:prstGeom prst="rect">
            <a:avLst/>
          </a:prstGeom>
        </p:spPr>
        <p:txBody>
          <a:bodyPr wrap="square">
            <a:spAutoFit/>
          </a:bodyPr>
          <a:lstStyle/>
          <a:p>
            <a:r>
              <a:rPr lang="ru-RU" sz="1600" dirty="0" smtClean="0">
                <a:latin typeface="Cambria" pitchFamily="18" charset="0"/>
              </a:rPr>
              <a:t>Месторождение  нефрита   в бассейне реки </a:t>
            </a:r>
            <a:r>
              <a:rPr lang="ru-RU" sz="1600" dirty="0" err="1" smtClean="0">
                <a:latin typeface="Cambria" pitchFamily="18" charset="0"/>
              </a:rPr>
              <a:t>Онот</a:t>
            </a:r>
            <a:r>
              <a:rPr lang="ru-RU" sz="1600" dirty="0" smtClean="0">
                <a:latin typeface="Cambria" pitchFamily="18" charset="0"/>
              </a:rPr>
              <a:t>, Восточные Саяны</a:t>
            </a:r>
            <a:endParaRPr lang="ru-RU" sz="1600" dirty="0">
              <a:latin typeface="Cambria" pitchFamily="18" charset="0"/>
            </a:endParaRPr>
          </a:p>
        </p:txBody>
      </p:sp>
    </p:spTree>
    <p:extLst>
      <p:ext uri="{BB962C8B-B14F-4D97-AF65-F5344CB8AC3E}">
        <p14:creationId xmlns:p14="http://schemas.microsoft.com/office/powerpoint/2010/main" val="2552666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31" y="0"/>
            <a:ext cx="9139938" cy="6858000"/>
          </a:xfrm>
          <a:prstGeom prst="rect">
            <a:avLst/>
          </a:prstGeom>
        </p:spPr>
      </p:pic>
      <p:sp>
        <p:nvSpPr>
          <p:cNvPr id="2050" name="AutoShape 2" descr="Картинки по запросу добыча чароита"/>
          <p:cNvSpPr>
            <a:spLocks noChangeAspect="1" noChangeArrowheads="1"/>
          </p:cNvSpPr>
          <p:nvPr/>
        </p:nvSpPr>
        <p:spPr bwMode="auto">
          <a:xfrm>
            <a:off x="155575" y="-1897063"/>
            <a:ext cx="4162425" cy="3952876"/>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31746" name="Picture 2" descr="Картинки по запросу добыча лазурита  в прибайкалье"/>
          <p:cNvPicPr>
            <a:picLocks noChangeAspect="1" noChangeArrowheads="1"/>
          </p:cNvPicPr>
          <p:nvPr/>
        </p:nvPicPr>
        <p:blipFill>
          <a:blip r:embed="rId3" cstate="print"/>
          <a:srcRect/>
          <a:stretch>
            <a:fillRect/>
          </a:stretch>
        </p:blipFill>
        <p:spPr bwMode="auto">
          <a:xfrm>
            <a:off x="368489" y="363589"/>
            <a:ext cx="3333750" cy="2505076"/>
          </a:xfrm>
          <a:prstGeom prst="rect">
            <a:avLst/>
          </a:prstGeom>
          <a:ln>
            <a:noFill/>
          </a:ln>
          <a:effectLst>
            <a:outerShdw blurRad="292100" dist="139700" dir="2700000" algn="tl" rotWithShape="0">
              <a:srgbClr val="333333">
                <a:alpha val="65000"/>
              </a:srgbClr>
            </a:outerShdw>
          </a:effectLst>
        </p:spPr>
      </p:pic>
      <p:pic>
        <p:nvPicPr>
          <p:cNvPr id="31748" name="Picture 4" descr="Похожее изображение"/>
          <p:cNvPicPr>
            <a:picLocks noChangeAspect="1" noChangeArrowheads="1"/>
          </p:cNvPicPr>
          <p:nvPr/>
        </p:nvPicPr>
        <p:blipFill>
          <a:blip r:embed="rId4" cstate="print"/>
          <a:srcRect/>
          <a:stretch>
            <a:fillRect/>
          </a:stretch>
        </p:blipFill>
        <p:spPr bwMode="auto">
          <a:xfrm>
            <a:off x="3881860" y="342822"/>
            <a:ext cx="4953000" cy="2525843"/>
          </a:xfrm>
          <a:prstGeom prst="rect">
            <a:avLst/>
          </a:prstGeom>
          <a:ln>
            <a:noFill/>
          </a:ln>
          <a:effectLst>
            <a:outerShdw blurRad="292100" dist="139700" dir="2700000" algn="tl" rotWithShape="0">
              <a:srgbClr val="333333">
                <a:alpha val="65000"/>
              </a:srgbClr>
            </a:outerShdw>
          </a:effectLst>
        </p:spPr>
      </p:pic>
      <p:sp>
        <p:nvSpPr>
          <p:cNvPr id="13" name="Rectangle 2"/>
          <p:cNvSpPr>
            <a:spLocks noChangeArrowheads="1"/>
          </p:cNvSpPr>
          <p:nvPr/>
        </p:nvSpPr>
        <p:spPr bwMode="auto">
          <a:xfrm>
            <a:off x="771916" y="2767221"/>
            <a:ext cx="7442200" cy="1143000"/>
          </a:xfrm>
          <a:prstGeom prst="rect">
            <a:avLst/>
          </a:prstGeom>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accent1"/>
          </a:lnRef>
          <a:fillRef idx="1">
            <a:schemeClr val="lt1"/>
          </a:fillRef>
          <a:effectRef idx="0">
            <a:schemeClr val="accent1"/>
          </a:effectRef>
          <a:fontRef idx="minor">
            <a:schemeClr val="dk1"/>
          </a:fontRef>
        </p:style>
        <p:txBody>
          <a:bodyPr anchor="ctr"/>
          <a:lstStyle>
            <a:lvl1pPr algn="ctr">
              <a:defRPr sz="4400">
                <a:solidFill>
                  <a:schemeClr val="tx2"/>
                </a:solidFill>
                <a:latin typeface="Arial" charset="0"/>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fontAlgn="base">
              <a:spcBef>
                <a:spcPct val="0"/>
              </a:spcBef>
              <a:spcAft>
                <a:spcPct val="0"/>
              </a:spcAft>
            </a:pPr>
            <a:r>
              <a:rPr lang="ru-RU" altLang="ru-RU" sz="2800" dirty="0" smtClean="0">
                <a:solidFill>
                  <a:srgbClr val="000074"/>
                </a:solidFill>
                <a:latin typeface="Times New Roman" pitchFamily="18" charset="0"/>
                <a:cs typeface="Times New Roman" pitchFamily="18" charset="0"/>
              </a:rPr>
              <a:t>Малобыстринское  месторождение лазурита</a:t>
            </a:r>
            <a:br>
              <a:rPr lang="ru-RU" altLang="ru-RU" sz="2800" dirty="0" smtClean="0">
                <a:solidFill>
                  <a:srgbClr val="000074"/>
                </a:solidFill>
                <a:latin typeface="Times New Roman" pitchFamily="18" charset="0"/>
                <a:cs typeface="Times New Roman" pitchFamily="18" charset="0"/>
              </a:rPr>
            </a:br>
            <a:r>
              <a:rPr lang="ru-RU" altLang="ru-RU" sz="2800" dirty="0" smtClean="0">
                <a:solidFill>
                  <a:srgbClr val="000074"/>
                </a:solidFill>
                <a:latin typeface="Times New Roman" pitchFamily="18" charset="0"/>
                <a:cs typeface="Times New Roman" pitchFamily="18" charset="0"/>
              </a:rPr>
              <a:t>в Иркутской области</a:t>
            </a:r>
          </a:p>
        </p:txBody>
      </p:sp>
      <p:pic>
        <p:nvPicPr>
          <p:cNvPr id="15" name="Picture 1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882" y="3674386"/>
            <a:ext cx="2368446" cy="29860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Прямоугольник 15"/>
          <p:cNvSpPr/>
          <p:nvPr/>
        </p:nvSpPr>
        <p:spPr>
          <a:xfrm>
            <a:off x="2697676" y="4002304"/>
            <a:ext cx="5561904" cy="229293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lvl="0" fontAlgn="base">
              <a:lnSpc>
                <a:spcPct val="90000"/>
              </a:lnSpc>
              <a:spcBef>
                <a:spcPct val="20000"/>
              </a:spcBef>
              <a:spcAft>
                <a:spcPct val="0"/>
              </a:spcAft>
            </a:pPr>
            <a:r>
              <a:rPr lang="ru-RU" altLang="ru-RU" sz="2200" kern="0" dirty="0">
                <a:solidFill>
                  <a:srgbClr val="002060"/>
                </a:solidFill>
                <a:latin typeface="Times New Roman" pitchFamily="18" charset="0"/>
                <a:cs typeface="Times New Roman" pitchFamily="18" charset="0"/>
              </a:rPr>
              <a:t>Открытие крупнейшего месторождения в России Малобыстринского – принадлежит  </a:t>
            </a:r>
            <a:r>
              <a:rPr lang="ru-RU" altLang="ru-RU" sz="2200" kern="0" dirty="0" smtClean="0">
                <a:solidFill>
                  <a:srgbClr val="002060"/>
                </a:solidFill>
                <a:latin typeface="Times New Roman" pitchFamily="18" charset="0"/>
                <a:cs typeface="Times New Roman" pitchFamily="18" charset="0"/>
              </a:rPr>
              <a:t>Григорию </a:t>
            </a:r>
            <a:r>
              <a:rPr lang="ru-RU" altLang="ru-RU" sz="2200" kern="0" dirty="0">
                <a:solidFill>
                  <a:srgbClr val="002060"/>
                </a:solidFill>
                <a:latin typeface="Times New Roman" pitchFamily="18" charset="0"/>
                <a:cs typeface="Times New Roman" pitchFamily="18" charset="0"/>
              </a:rPr>
              <a:t>Маркианович </a:t>
            </a:r>
            <a:r>
              <a:rPr lang="ru-RU" altLang="ru-RU" sz="2200" kern="0" dirty="0" smtClean="0">
                <a:solidFill>
                  <a:srgbClr val="002060"/>
                </a:solidFill>
                <a:latin typeface="Times New Roman" pitchFamily="18" charset="0"/>
                <a:cs typeface="Times New Roman" pitchFamily="18" charset="0"/>
              </a:rPr>
              <a:t>Пермикину </a:t>
            </a:r>
            <a:r>
              <a:rPr lang="ru-RU" altLang="ru-RU" sz="2200" kern="0" dirty="0">
                <a:solidFill>
                  <a:srgbClr val="002060"/>
                </a:solidFill>
                <a:latin typeface="Times New Roman" pitchFamily="18" charset="0"/>
                <a:cs typeface="Times New Roman" pitchFamily="18" charset="0"/>
              </a:rPr>
              <a:t>(</a:t>
            </a:r>
            <a:r>
              <a:rPr lang="ru-RU" altLang="ru-RU" sz="2200" kern="0" dirty="0" smtClean="0">
                <a:solidFill>
                  <a:srgbClr val="002060"/>
                </a:solidFill>
                <a:latin typeface="Times New Roman" pitchFamily="18" charset="0"/>
                <a:cs typeface="Times New Roman" pitchFamily="18" charset="0"/>
              </a:rPr>
              <a:t>1813-1879г.г.)</a:t>
            </a:r>
          </a:p>
          <a:p>
            <a:pPr lvl="0" fontAlgn="base">
              <a:lnSpc>
                <a:spcPct val="90000"/>
              </a:lnSpc>
              <a:spcBef>
                <a:spcPct val="20000"/>
              </a:spcBef>
              <a:spcAft>
                <a:spcPct val="0"/>
              </a:spcAft>
            </a:pPr>
            <a:r>
              <a:rPr lang="ru-RU" altLang="ru-RU" sz="2200" kern="0" dirty="0">
                <a:solidFill>
                  <a:srgbClr val="002060"/>
                </a:solidFill>
                <a:latin typeface="Times New Roman" pitchFamily="18" charset="0"/>
                <a:cs typeface="Times New Roman" pitchFamily="18" charset="0"/>
              </a:rPr>
              <a:t>Лазуритное месторождение образовалось при метаморфизме древнейших соленых толщ, изначально обогащенных серою. </a:t>
            </a:r>
          </a:p>
        </p:txBody>
      </p:sp>
    </p:spTree>
    <p:extLst>
      <p:ext uri="{BB962C8B-B14F-4D97-AF65-F5344CB8AC3E}">
        <p14:creationId xmlns:p14="http://schemas.microsoft.com/office/powerpoint/2010/main" val="2552666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mph" presetSubtype="1" grpId="0" nodeType="withEffect">
                                  <p:stCondLst>
                                    <p:cond delay="0"/>
                                  </p:stCondLst>
                                  <p:childTnLst>
                                    <p:set>
                                      <p:cBhvr override="childStyle">
                                        <p:cTn id="6" dur="indefinite"/>
                                        <p:tgtEl>
                                          <p:spTgt spid="13"/>
                                        </p:tgtEl>
                                        <p:attrNameLst>
                                          <p:attrName>style.fontStyle</p:attrName>
                                        </p:attrNameLst>
                                      </p:cBhvr>
                                      <p:to>
                                        <p:strVal val="normal"/>
                                      </p:to>
                                    </p:set>
                                    <p:set>
                                      <p:cBhvr override="childStyle">
                                        <p:cTn id="7" dur="indefinite"/>
                                        <p:tgtEl>
                                          <p:spTgt spid="13"/>
                                        </p:tgtEl>
                                        <p:attrNameLst>
                                          <p:attrName>style.fontWeight</p:attrName>
                                        </p:attrNameLst>
                                      </p:cBhvr>
                                      <p:to>
                                        <p:strVal val="bold"/>
                                      </p:to>
                                    </p:set>
                                    <p:set>
                                      <p:cBhvr override="childStyle">
                                        <p:cTn id="8" dur="indefinite"/>
                                        <p:tgtEl>
                                          <p:spTgt spid="13"/>
                                        </p:tgtEl>
                                        <p:attrNameLst>
                                          <p:attrName>style.textDecorationUnderline</p:attrName>
                                        </p:attrNameLst>
                                      </p:cBhvr>
                                      <p:to>
                                        <p:strVal val="fals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39938" cy="6858000"/>
          </a:xfrm>
          <a:prstGeom prst="rect">
            <a:avLst/>
          </a:prstGeom>
        </p:spPr>
      </p:pic>
      <p:sp>
        <p:nvSpPr>
          <p:cNvPr id="2050" name="AutoShape 2" descr="Картинки по запросу добыча чароита"/>
          <p:cNvSpPr>
            <a:spLocks noChangeAspect="1" noChangeArrowheads="1"/>
          </p:cNvSpPr>
          <p:nvPr/>
        </p:nvSpPr>
        <p:spPr bwMode="auto">
          <a:xfrm>
            <a:off x="155575" y="-1897063"/>
            <a:ext cx="4162425" cy="3952876"/>
          </a:xfrm>
          <a:prstGeom prst="rect">
            <a:avLst/>
          </a:prstGeom>
          <a:noFill/>
        </p:spPr>
        <p:txBody>
          <a:bodyPr vert="horz" wrap="square" lIns="91440" tIns="45720" rIns="91440" bIns="45720" numCol="1" anchor="t" anchorCtr="0" compatLnSpc="1">
            <a:prstTxWarp prst="textNoShape">
              <a:avLst/>
            </a:prstTxWarp>
          </a:bodyPr>
          <a:lstStyle/>
          <a:p>
            <a:endParaRPr lang="ru-RU"/>
          </a:p>
        </p:txBody>
      </p:sp>
      <p:graphicFrame>
        <p:nvGraphicFramePr>
          <p:cNvPr id="4" name="Group 34"/>
          <p:cNvGraphicFramePr>
            <a:graphicFrameLocks noGrp="1"/>
          </p:cNvGraphicFramePr>
          <p:nvPr>
            <p:extLst>
              <p:ext uri="{D42A27DB-BD31-4B8C-83A1-F6EECF244321}">
                <p14:modId xmlns:p14="http://schemas.microsoft.com/office/powerpoint/2010/main" val="2056558824"/>
              </p:ext>
            </p:extLst>
          </p:nvPr>
        </p:nvGraphicFramePr>
        <p:xfrm>
          <a:off x="0" y="2000184"/>
          <a:ext cx="4790364" cy="4857816"/>
        </p:xfrm>
        <a:graphic>
          <a:graphicData uri="http://schemas.openxmlformats.org/drawingml/2006/table">
            <a:tbl>
              <a:tblPr>
                <a:tableStyleId>{5940675A-B579-460E-94D1-54222C63F5DA}</a:tableStyleId>
              </a:tblPr>
              <a:tblGrid>
                <a:gridCol w="1619013">
                  <a:extLst>
                    <a:ext uri="{9D8B030D-6E8A-4147-A177-3AD203B41FA5}">
                      <a16:colId xmlns:a16="http://schemas.microsoft.com/office/drawing/2014/main" val="20000"/>
                    </a:ext>
                  </a:extLst>
                </a:gridCol>
                <a:gridCol w="3171351">
                  <a:extLst>
                    <a:ext uri="{9D8B030D-6E8A-4147-A177-3AD203B41FA5}">
                      <a16:colId xmlns:a16="http://schemas.microsoft.com/office/drawing/2014/main" val="20001"/>
                    </a:ext>
                  </a:extLst>
                </a:gridCol>
              </a:tblGrid>
              <a:tr h="7791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u="none" strike="noStrike" cap="none" normalizeH="0" baseline="0" dirty="0" smtClean="0">
                          <a:ln>
                            <a:noFill/>
                          </a:ln>
                          <a:effectLst/>
                          <a:latin typeface="Times New Roman" pitchFamily="18" charset="0"/>
                          <a:cs typeface="Times New Roman" pitchFamily="18" charset="0"/>
                        </a:rPr>
                        <a:t>Свойства</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u="none" strike="noStrike" cap="none" normalizeH="0" baseline="0" dirty="0" smtClean="0">
                          <a:ln>
                            <a:noFill/>
                          </a:ln>
                          <a:effectLst/>
                          <a:latin typeface="Times New Roman" pitchFamily="18" charset="0"/>
                          <a:cs typeface="Times New Roman" pitchFamily="18" charset="0"/>
                        </a:rPr>
                        <a:t>нефрита</a:t>
                      </a:r>
                      <a:endParaRPr kumimoji="0" lang="ru-RU" sz="1800" b="0" i="0" u="none" strike="noStrike" cap="none" normalizeH="0" baseline="0" dirty="0" smtClean="0">
                        <a:ln>
                          <a:noFill/>
                        </a:ln>
                        <a:solidFill>
                          <a:srgbClr val="006600"/>
                        </a:solidFill>
                        <a:effectLst/>
                        <a:latin typeface="Times New Roman" pitchFamily="18" charset="0"/>
                        <a:cs typeface="Times New Roman" pitchFamily="18" charset="0"/>
                      </a:endParaRPr>
                    </a:p>
                  </a:txBody>
                  <a:tcPr marL="68580" marR="68580" marT="0" marB="0" horzOverflow="overflow">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u="none" strike="noStrike" cap="none" normalizeH="0" baseline="0" dirty="0" smtClean="0">
                          <a:ln>
                            <a:noFill/>
                          </a:ln>
                          <a:effectLst/>
                          <a:latin typeface="Times New Roman" pitchFamily="18" charset="0"/>
                          <a:cs typeface="Times New Roman" pitchFamily="18" charset="0"/>
                        </a:rPr>
                        <a:t>Показатели </a:t>
                      </a:r>
                      <a:endParaRPr kumimoji="0" lang="ru-RU" sz="1800" b="0" i="0" u="none" strike="noStrike" cap="none" normalizeH="0" baseline="0" dirty="0" smtClean="0">
                        <a:ln>
                          <a:noFill/>
                        </a:ln>
                        <a:solidFill>
                          <a:srgbClr val="006600"/>
                        </a:solidFill>
                        <a:effectLst/>
                        <a:latin typeface="Times New Roman" pitchFamily="18" charset="0"/>
                        <a:cs typeface="Times New Roman" pitchFamily="18" charset="0"/>
                      </a:endParaRPr>
                    </a:p>
                  </a:txBody>
                  <a:tcPr marL="68580" marR="68580" marT="0" marB="0" horzOverflow="overflow">
                    <a:solidFill>
                      <a:schemeClr val="bg1"/>
                    </a:solidFill>
                  </a:tcPr>
                </a:tc>
                <a:extLst>
                  <a:ext uri="{0D108BD9-81ED-4DB2-BD59-A6C34878D82A}">
                    <a16:rowId xmlns:a16="http://schemas.microsoft.com/office/drawing/2014/main" val="10000"/>
                  </a:ext>
                </a:extLst>
              </a:tr>
              <a:tr h="12753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u="none" strike="noStrike" cap="none" normalizeH="0" baseline="0" dirty="0" smtClean="0">
                          <a:ln>
                            <a:noFill/>
                          </a:ln>
                          <a:effectLst/>
                          <a:latin typeface="Times New Roman" pitchFamily="18" charset="0"/>
                          <a:cs typeface="Times New Roman" pitchFamily="18" charset="0"/>
                        </a:rPr>
                        <a:t>Цвет</a:t>
                      </a:r>
                      <a:endParaRPr kumimoji="0" lang="ru-RU" sz="1800" b="0" i="0" u="none" strike="noStrike" cap="none" normalizeH="0" baseline="0" dirty="0" smtClean="0">
                        <a:ln>
                          <a:noFill/>
                        </a:ln>
                        <a:solidFill>
                          <a:srgbClr val="006600"/>
                        </a:solidFill>
                        <a:effectLst/>
                        <a:latin typeface="Times New Roman" pitchFamily="18" charset="0"/>
                        <a:cs typeface="Times New Roman" pitchFamily="18" charset="0"/>
                      </a:endParaRPr>
                    </a:p>
                  </a:txBody>
                  <a:tcPr marL="68580" marR="68580" marT="0" marB="0" horzOverflow="overflow">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u="none" strike="noStrike" cap="none" normalizeH="0" baseline="0" dirty="0" smtClean="0">
                          <a:ln>
                            <a:noFill/>
                          </a:ln>
                          <a:effectLst/>
                          <a:latin typeface="Times New Roman" pitchFamily="18" charset="0"/>
                          <a:cs typeface="Times New Roman" pitchFamily="18" charset="0"/>
                        </a:rPr>
                        <a:t>Белый, кремовый, разнообразные оттенки зелёного, желтый, желто-зелёный, серовато-коричневый, голубой и черный</a:t>
                      </a:r>
                      <a:endParaRPr kumimoji="0" lang="ru-RU" sz="1800" b="0" i="0" u="none" strike="noStrike" cap="none" normalizeH="0" baseline="0" dirty="0" smtClean="0">
                        <a:ln>
                          <a:noFill/>
                        </a:ln>
                        <a:solidFill>
                          <a:srgbClr val="006600"/>
                        </a:solidFill>
                        <a:effectLst/>
                        <a:latin typeface="Times New Roman" pitchFamily="18" charset="0"/>
                        <a:cs typeface="Times New Roman" pitchFamily="18" charset="0"/>
                      </a:endParaRPr>
                    </a:p>
                  </a:txBody>
                  <a:tcPr marL="68580" marR="68580" marT="0" marB="0" horzOverflow="overflow">
                    <a:solidFill>
                      <a:schemeClr val="bg1"/>
                    </a:solidFill>
                  </a:tcPr>
                </a:tc>
                <a:extLst>
                  <a:ext uri="{0D108BD9-81ED-4DB2-BD59-A6C34878D82A}">
                    <a16:rowId xmlns:a16="http://schemas.microsoft.com/office/drawing/2014/main" val="10001"/>
                  </a:ext>
                </a:extLst>
              </a:tr>
              <a:tr h="71528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u="none" strike="noStrike" cap="none" normalizeH="0" baseline="0" dirty="0" smtClean="0">
                          <a:ln>
                            <a:noFill/>
                          </a:ln>
                          <a:effectLst/>
                          <a:latin typeface="Times New Roman" pitchFamily="18" charset="0"/>
                          <a:cs typeface="Times New Roman" pitchFamily="18" charset="0"/>
                        </a:rPr>
                        <a:t>Блеск</a:t>
                      </a:r>
                      <a:endParaRPr kumimoji="0" lang="ru-RU" sz="1800" b="0" i="0" u="none" strike="noStrike" cap="none" normalizeH="0" baseline="0" dirty="0" smtClean="0">
                        <a:ln>
                          <a:noFill/>
                        </a:ln>
                        <a:solidFill>
                          <a:srgbClr val="006600"/>
                        </a:solidFill>
                        <a:effectLst/>
                        <a:latin typeface="Times New Roman" pitchFamily="18" charset="0"/>
                        <a:cs typeface="Times New Roman" pitchFamily="18" charset="0"/>
                      </a:endParaRPr>
                    </a:p>
                  </a:txBody>
                  <a:tcPr marL="68580" marR="68580" marT="0" marB="0" horzOverflow="overflow">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u="none" strike="noStrike" cap="none" normalizeH="0" baseline="0" dirty="0" smtClean="0">
                          <a:ln>
                            <a:noFill/>
                          </a:ln>
                          <a:effectLst/>
                          <a:latin typeface="Times New Roman" pitchFamily="18" charset="0"/>
                          <a:cs typeface="Times New Roman" pitchFamily="18" charset="0"/>
                        </a:rPr>
                        <a:t>От стеклянного до жирного, тусклый</a:t>
                      </a:r>
                      <a:endParaRPr kumimoji="0" lang="ru-RU" sz="1800" b="0" i="0" u="none" strike="noStrike" cap="none" normalizeH="0" baseline="0" dirty="0" smtClean="0">
                        <a:ln>
                          <a:noFill/>
                        </a:ln>
                        <a:solidFill>
                          <a:srgbClr val="006600"/>
                        </a:solidFill>
                        <a:effectLst/>
                        <a:latin typeface="Times New Roman" pitchFamily="18" charset="0"/>
                        <a:cs typeface="Times New Roman" pitchFamily="18" charset="0"/>
                      </a:endParaRPr>
                    </a:p>
                  </a:txBody>
                  <a:tcPr marL="68580" marR="68580" marT="0" marB="0" horzOverflow="overflow">
                    <a:solidFill>
                      <a:schemeClr val="bg1"/>
                    </a:solidFill>
                  </a:tcPr>
                </a:tc>
                <a:extLst>
                  <a:ext uri="{0D108BD9-81ED-4DB2-BD59-A6C34878D82A}">
                    <a16:rowId xmlns:a16="http://schemas.microsoft.com/office/drawing/2014/main" val="10002"/>
                  </a:ext>
                </a:extLst>
              </a:tr>
              <a:tr h="38959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u="none" strike="noStrike" cap="none" normalizeH="0" baseline="0" smtClean="0">
                          <a:ln>
                            <a:noFill/>
                          </a:ln>
                          <a:effectLst/>
                          <a:latin typeface="Times New Roman" pitchFamily="18" charset="0"/>
                          <a:cs typeface="Times New Roman" pitchFamily="18" charset="0"/>
                        </a:rPr>
                        <a:t>Твердость</a:t>
                      </a:r>
                      <a:endParaRPr kumimoji="0" lang="ru-RU" sz="1800" b="0" i="0" u="none" strike="noStrike" cap="none" normalizeH="0" baseline="0" smtClean="0">
                        <a:ln>
                          <a:noFill/>
                        </a:ln>
                        <a:solidFill>
                          <a:srgbClr val="006600"/>
                        </a:solidFill>
                        <a:effectLst/>
                        <a:latin typeface="Times New Roman" pitchFamily="18" charset="0"/>
                        <a:cs typeface="Times New Roman" pitchFamily="18" charset="0"/>
                      </a:endParaRPr>
                    </a:p>
                  </a:txBody>
                  <a:tcPr marL="68580" marR="68580" marT="0" marB="0" horzOverflow="overflow">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u="none" strike="noStrike" cap="none" normalizeH="0" baseline="0" dirty="0" smtClean="0">
                          <a:ln>
                            <a:noFill/>
                          </a:ln>
                          <a:effectLst/>
                          <a:latin typeface="Times New Roman" pitchFamily="18" charset="0"/>
                          <a:cs typeface="Times New Roman" pitchFamily="18" charset="0"/>
                        </a:rPr>
                        <a:t>5,5 – 6</a:t>
                      </a:r>
                      <a:endParaRPr kumimoji="0" lang="ru-RU" sz="1800" b="0" i="0" u="none" strike="noStrike" cap="none" normalizeH="0" baseline="0" dirty="0" smtClean="0">
                        <a:ln>
                          <a:noFill/>
                        </a:ln>
                        <a:solidFill>
                          <a:srgbClr val="006600"/>
                        </a:solidFill>
                        <a:effectLst/>
                        <a:latin typeface="Times New Roman" pitchFamily="18" charset="0"/>
                        <a:cs typeface="Times New Roman" pitchFamily="18" charset="0"/>
                      </a:endParaRPr>
                    </a:p>
                  </a:txBody>
                  <a:tcPr marL="68580" marR="68580" marT="0" marB="0" horzOverflow="overflow">
                    <a:solidFill>
                      <a:schemeClr val="bg1"/>
                    </a:solidFill>
                  </a:tcPr>
                </a:tc>
                <a:extLst>
                  <a:ext uri="{0D108BD9-81ED-4DB2-BD59-A6C34878D82A}">
                    <a16:rowId xmlns:a16="http://schemas.microsoft.com/office/drawing/2014/main" val="10003"/>
                  </a:ext>
                </a:extLst>
              </a:tr>
              <a:tr h="38959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u="none" strike="noStrike" cap="none" normalizeH="0" baseline="0" smtClean="0">
                          <a:ln>
                            <a:noFill/>
                          </a:ln>
                          <a:effectLst/>
                          <a:latin typeface="Times New Roman" pitchFamily="18" charset="0"/>
                          <a:cs typeface="Times New Roman" pitchFamily="18" charset="0"/>
                        </a:rPr>
                        <a:t>Излом</a:t>
                      </a:r>
                      <a:endParaRPr kumimoji="0" lang="ru-RU" sz="1800" b="0" i="0" u="none" strike="noStrike" cap="none" normalizeH="0" baseline="0" smtClean="0">
                        <a:ln>
                          <a:noFill/>
                        </a:ln>
                        <a:solidFill>
                          <a:srgbClr val="006600"/>
                        </a:solidFill>
                        <a:effectLst/>
                        <a:latin typeface="Times New Roman" pitchFamily="18" charset="0"/>
                        <a:cs typeface="Times New Roman" pitchFamily="18" charset="0"/>
                      </a:endParaRPr>
                    </a:p>
                  </a:txBody>
                  <a:tcPr marL="68580" marR="68580" marT="0" marB="0" horzOverflow="overflow">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u="none" strike="noStrike" cap="none" normalizeH="0" baseline="0" dirty="0" smtClean="0">
                          <a:ln>
                            <a:noFill/>
                          </a:ln>
                          <a:effectLst/>
                          <a:latin typeface="Times New Roman" pitchFamily="18" charset="0"/>
                          <a:cs typeface="Times New Roman" pitchFamily="18" charset="0"/>
                        </a:rPr>
                        <a:t>Раковистый, парафиновидный</a:t>
                      </a:r>
                      <a:endParaRPr kumimoji="0" lang="ru-RU" sz="1800" b="0" i="0" u="none" strike="noStrike" cap="none" normalizeH="0" baseline="0" dirty="0" smtClean="0">
                        <a:ln>
                          <a:noFill/>
                        </a:ln>
                        <a:solidFill>
                          <a:srgbClr val="006600"/>
                        </a:solidFill>
                        <a:effectLst/>
                        <a:latin typeface="Times New Roman" pitchFamily="18" charset="0"/>
                        <a:cs typeface="Times New Roman" pitchFamily="18" charset="0"/>
                      </a:endParaRPr>
                    </a:p>
                  </a:txBody>
                  <a:tcPr marL="68580" marR="68580" marT="0" marB="0" horzOverflow="overflow">
                    <a:solidFill>
                      <a:schemeClr val="bg1"/>
                    </a:solidFill>
                  </a:tcPr>
                </a:tc>
                <a:extLst>
                  <a:ext uri="{0D108BD9-81ED-4DB2-BD59-A6C34878D82A}">
                    <a16:rowId xmlns:a16="http://schemas.microsoft.com/office/drawing/2014/main" val="10004"/>
                  </a:ext>
                </a:extLst>
              </a:tr>
              <a:tr h="38959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u="none" strike="noStrike" cap="none" normalizeH="0" baseline="0" smtClean="0">
                          <a:ln>
                            <a:noFill/>
                          </a:ln>
                          <a:effectLst/>
                          <a:latin typeface="Times New Roman" pitchFamily="18" charset="0"/>
                          <a:cs typeface="Times New Roman" pitchFamily="18" charset="0"/>
                        </a:rPr>
                        <a:t>Плотность</a:t>
                      </a:r>
                      <a:endParaRPr kumimoji="0" lang="ru-RU" sz="1800" b="0" i="0" u="none" strike="noStrike" cap="none" normalizeH="0" baseline="0" smtClean="0">
                        <a:ln>
                          <a:noFill/>
                        </a:ln>
                        <a:solidFill>
                          <a:srgbClr val="006600"/>
                        </a:solidFill>
                        <a:effectLst/>
                        <a:latin typeface="Times New Roman" pitchFamily="18" charset="0"/>
                        <a:cs typeface="Times New Roman" pitchFamily="18" charset="0"/>
                      </a:endParaRPr>
                    </a:p>
                  </a:txBody>
                  <a:tcPr marL="68580" marR="68580" marT="0" marB="0" horzOverflow="overflow">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u="none" strike="noStrike" cap="none" normalizeH="0" baseline="0" dirty="0" smtClean="0">
                          <a:ln>
                            <a:noFill/>
                          </a:ln>
                          <a:effectLst/>
                          <a:latin typeface="Times New Roman" pitchFamily="18" charset="0"/>
                          <a:cs typeface="Times New Roman" pitchFamily="18" charset="0"/>
                        </a:rPr>
                        <a:t>2,90-3,44 г/см³</a:t>
                      </a:r>
                      <a:endParaRPr kumimoji="0" lang="ru-RU" sz="1800" b="0" i="0" u="none" strike="noStrike" cap="none" normalizeH="0" baseline="0" dirty="0" smtClean="0">
                        <a:ln>
                          <a:noFill/>
                        </a:ln>
                        <a:solidFill>
                          <a:srgbClr val="006600"/>
                        </a:solidFill>
                        <a:effectLst/>
                        <a:latin typeface="Times New Roman" pitchFamily="18" charset="0"/>
                        <a:cs typeface="Times New Roman" pitchFamily="18" charset="0"/>
                      </a:endParaRPr>
                    </a:p>
                  </a:txBody>
                  <a:tcPr marL="68580" marR="68580" marT="0" marB="0" horzOverflow="overflow">
                    <a:solidFill>
                      <a:schemeClr val="bg1"/>
                    </a:solidFill>
                  </a:tcPr>
                </a:tc>
                <a:extLst>
                  <a:ext uri="{0D108BD9-81ED-4DB2-BD59-A6C34878D82A}">
                    <a16:rowId xmlns:a16="http://schemas.microsoft.com/office/drawing/2014/main" val="10005"/>
                  </a:ext>
                </a:extLst>
              </a:tr>
              <a:tr h="38959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u="none" strike="noStrike" cap="none" normalizeH="0" baseline="0" smtClean="0">
                          <a:ln>
                            <a:noFill/>
                          </a:ln>
                          <a:effectLst/>
                          <a:latin typeface="Times New Roman" pitchFamily="18" charset="0"/>
                          <a:cs typeface="Times New Roman" pitchFamily="18" charset="0"/>
                        </a:rPr>
                        <a:t>Прозрачность</a:t>
                      </a:r>
                      <a:endParaRPr kumimoji="0" lang="ru-RU" sz="1800" b="0" i="0" u="none" strike="noStrike" cap="none" normalizeH="0" baseline="0" smtClean="0">
                        <a:ln>
                          <a:noFill/>
                        </a:ln>
                        <a:solidFill>
                          <a:srgbClr val="006600"/>
                        </a:solidFill>
                        <a:effectLst/>
                        <a:latin typeface="Times New Roman" pitchFamily="18" charset="0"/>
                        <a:cs typeface="Times New Roman" pitchFamily="18" charset="0"/>
                      </a:endParaRPr>
                    </a:p>
                  </a:txBody>
                  <a:tcPr marL="68580" marR="68580" marT="0" marB="0" horzOverflow="overflow">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u="none" strike="noStrike" cap="none" normalizeH="0" baseline="0" dirty="0" smtClean="0">
                          <a:ln>
                            <a:noFill/>
                          </a:ln>
                          <a:effectLst/>
                          <a:latin typeface="Times New Roman" pitchFamily="18" charset="0"/>
                          <a:cs typeface="Times New Roman" pitchFamily="18" charset="0"/>
                        </a:rPr>
                        <a:t>Полупрозрачный и непрозрачный</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rgbClr val="006600"/>
                        </a:solidFill>
                        <a:effectLst/>
                        <a:latin typeface="Times New Roman" pitchFamily="18" charset="0"/>
                        <a:cs typeface="Times New Roman" pitchFamily="18" charset="0"/>
                      </a:endParaRPr>
                    </a:p>
                  </a:txBody>
                  <a:tcPr marL="68580" marR="68580" marT="0" marB="0" horzOverflow="overflow">
                    <a:solidFill>
                      <a:schemeClr val="bg1"/>
                    </a:solidFill>
                  </a:tcPr>
                </a:tc>
                <a:extLst>
                  <a:ext uri="{0D108BD9-81ED-4DB2-BD59-A6C34878D82A}">
                    <a16:rowId xmlns:a16="http://schemas.microsoft.com/office/drawing/2014/main" val="10006"/>
                  </a:ext>
                </a:extLst>
              </a:tr>
            </a:tbl>
          </a:graphicData>
        </a:graphic>
      </p:graphicFrame>
      <p:pic>
        <p:nvPicPr>
          <p:cNvPr id="6" name="Picture 3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1"/>
            <a:ext cx="2360428" cy="1979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cap="rnd" algn="ctr">
                <a:solidFill>
                  <a:srgbClr val="000000"/>
                </a:solidFill>
                <a:miter lim="800000"/>
                <a:headEnd/>
                <a:tailEnd/>
              </a14:hiddenLine>
            </a:ext>
          </a:extLst>
        </p:spPr>
      </p:pic>
      <p:sp>
        <p:nvSpPr>
          <p:cNvPr id="8" name="Rectangle 3"/>
          <p:cNvSpPr txBox="1">
            <a:spLocks noChangeArrowheads="1"/>
          </p:cNvSpPr>
          <p:nvPr/>
        </p:nvSpPr>
        <p:spPr>
          <a:xfrm>
            <a:off x="6578221" y="0"/>
            <a:ext cx="4067034" cy="3011591"/>
          </a:xfrm>
          <a:prstGeom prst="rect">
            <a:avLst/>
          </a:prstGeom>
        </p:spPr>
        <p:txBody>
          <a:bodyPr vert="horz" lIns="91440" tIns="45720" rIns="91440" bIns="45720" rtlCol="0">
            <a:normAutofit/>
          </a:body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altLang="ru-RU" sz="1700" i="0" u="none" strike="noStrike" kern="1200" cap="none" spc="0" normalizeH="0" baseline="0" noProof="0" dirty="0" smtClean="0">
                <a:ln>
                  <a:noFill/>
                </a:ln>
                <a:solidFill>
                  <a:srgbClr val="220892"/>
                </a:solidFill>
                <a:effectLst/>
                <a:uLnTx/>
                <a:uFillTx/>
                <a:latin typeface="Times New Roman" pitchFamily="18" charset="0"/>
                <a:cs typeface="Times New Roman" pitchFamily="18" charset="0"/>
              </a:rPr>
              <a:t>		</a:t>
            </a:r>
          </a:p>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altLang="ru-RU" sz="1700" i="0" u="none" strike="noStrike" kern="1200" cap="none" spc="0" normalizeH="0" baseline="0" noProof="0" dirty="0" smtClean="0">
                <a:ln>
                  <a:noFill/>
                </a:ln>
                <a:solidFill>
                  <a:srgbClr val="220892"/>
                </a:solidFill>
                <a:effectLst/>
                <a:uLnTx/>
                <a:uFillTx/>
                <a:latin typeface="Times New Roman" pitchFamily="18" charset="0"/>
                <a:cs typeface="Times New Roman" pitchFamily="18" charset="0"/>
              </a:rPr>
              <a:t>	</a:t>
            </a:r>
          </a:p>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altLang="ru-RU" sz="1700" i="0" u="none" strike="noStrike" kern="1200" cap="none" spc="0" normalizeH="0" baseline="0" noProof="0" dirty="0" smtClean="0">
                <a:ln>
                  <a:noFill/>
                </a:ln>
                <a:solidFill>
                  <a:srgbClr val="220892"/>
                </a:solidFill>
                <a:effectLst/>
                <a:uLnTx/>
                <a:uFillTx/>
                <a:latin typeface="Times New Roman" pitchFamily="18" charset="0"/>
                <a:cs typeface="Times New Roman" pitchFamily="18" charset="0"/>
              </a:rPr>
              <a:t>: 	</a:t>
            </a:r>
          </a:p>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altLang="ru-RU" sz="1700" i="0" u="none" strike="noStrike" kern="1200" cap="none" spc="0" normalizeH="0" baseline="0" noProof="0" dirty="0" smtClean="0">
                <a:ln>
                  <a:noFill/>
                </a:ln>
                <a:solidFill>
                  <a:srgbClr val="220892"/>
                </a:solidFill>
                <a:effectLst/>
                <a:uLnTx/>
                <a:uFillTx/>
                <a:latin typeface="Times New Roman" pitchFamily="18" charset="0"/>
                <a:cs typeface="Times New Roman" pitchFamily="18" charset="0"/>
              </a:rPr>
              <a:t>	</a:t>
            </a:r>
          </a:p>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altLang="ru-RU" sz="1700" i="0" u="none" strike="noStrike" kern="1200" cap="none" spc="0" normalizeH="0" baseline="0" noProof="0" dirty="0" smtClean="0">
                <a:ln>
                  <a:noFill/>
                </a:ln>
                <a:solidFill>
                  <a:srgbClr val="220892"/>
                </a:solidFill>
                <a:effectLst/>
                <a:uLnTx/>
                <a:uFillTx/>
                <a:latin typeface="Times New Roman" pitchFamily="18" charset="0"/>
                <a:cs typeface="Times New Roman" pitchFamily="18" charset="0"/>
              </a:rPr>
              <a:t>	</a:t>
            </a:r>
          </a:p>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altLang="ru-RU" sz="1700" i="0" u="none" strike="noStrike" kern="1200" cap="none" spc="0" normalizeH="0" baseline="0" noProof="0" dirty="0" smtClean="0">
                <a:ln>
                  <a:noFill/>
                </a:ln>
                <a:solidFill>
                  <a:srgbClr val="220892"/>
                </a:solidFill>
                <a:effectLst/>
                <a:uLnTx/>
                <a:uFillTx/>
                <a:latin typeface="Times New Roman" pitchFamily="18" charset="0"/>
                <a:cs typeface="Times New Roman" pitchFamily="18" charset="0"/>
              </a:rPr>
              <a:t>	</a:t>
            </a:r>
          </a:p>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altLang="ru-RU" sz="1700" i="0" u="none" strike="noStrike" kern="1200" cap="none" spc="0" normalizeH="0" baseline="0" noProof="0" dirty="0" smtClean="0">
                <a:ln>
                  <a:noFill/>
                </a:ln>
                <a:solidFill>
                  <a:srgbClr val="220892"/>
                </a:solidFill>
                <a:effectLst/>
                <a:uLnTx/>
                <a:uFillTx/>
                <a:latin typeface="Times New Roman" pitchFamily="18" charset="0"/>
                <a:cs typeface="Times New Roman" pitchFamily="18" charset="0"/>
              </a:rPr>
              <a:t>:</a:t>
            </a:r>
            <a:endParaRPr kumimoji="0" lang="ru-RU" altLang="ru-RU" sz="2600" i="0" u="none" strike="noStrike" kern="1200" cap="none" spc="0" normalizeH="0" baseline="0" noProof="0" dirty="0">
              <a:ln>
                <a:noFill/>
              </a:ln>
              <a:solidFill>
                <a:srgbClr val="220892"/>
              </a:solidFill>
              <a:effectLst/>
              <a:uLnTx/>
              <a:uFillTx/>
              <a:latin typeface="Times New Roman" pitchFamily="18" charset="0"/>
              <a:cs typeface="Times New Roman" pitchFamily="18" charset="0"/>
            </a:endParaRPr>
          </a:p>
        </p:txBody>
      </p:sp>
      <p:sp>
        <p:nvSpPr>
          <p:cNvPr id="10" name="TextBox 9"/>
          <p:cNvSpPr txBox="1"/>
          <p:nvPr/>
        </p:nvSpPr>
        <p:spPr>
          <a:xfrm>
            <a:off x="2945219" y="563526"/>
            <a:ext cx="4455066" cy="584775"/>
          </a:xfrm>
          <a:prstGeom prst="rect">
            <a:avLst/>
          </a:prstGeom>
          <a:noFill/>
        </p:spPr>
        <p:txBody>
          <a:bodyPr wrap="none" rtlCol="0">
            <a:spAutoFit/>
          </a:bodyPr>
          <a:lstStyle/>
          <a:p>
            <a:r>
              <a:rPr lang="ru-RU" sz="3200" b="1" dirty="0" smtClean="0">
                <a:solidFill>
                  <a:schemeClr val="accent6">
                    <a:lumMod val="50000"/>
                  </a:schemeClr>
                </a:solidFill>
                <a:latin typeface="Cambria" pitchFamily="18" charset="0"/>
              </a:rPr>
              <a:t>Физические</a:t>
            </a:r>
            <a:r>
              <a:rPr lang="ru-RU" sz="3200" dirty="0" smtClean="0">
                <a:latin typeface="Cambria" pitchFamily="18" charset="0"/>
              </a:rPr>
              <a:t> </a:t>
            </a:r>
            <a:r>
              <a:rPr lang="ru-RU" sz="3200" b="1" dirty="0" smtClean="0">
                <a:solidFill>
                  <a:srgbClr val="002060"/>
                </a:solidFill>
                <a:latin typeface="Cambria" pitchFamily="18" charset="0"/>
              </a:rPr>
              <a:t>свойства</a:t>
            </a:r>
            <a:endParaRPr lang="ru-RU" sz="3200" b="1" dirty="0">
              <a:solidFill>
                <a:srgbClr val="002060"/>
              </a:solidFill>
              <a:latin typeface="Cambria" pitchFamily="18" charset="0"/>
            </a:endParaRPr>
          </a:p>
        </p:txBody>
      </p:sp>
      <p:sp>
        <p:nvSpPr>
          <p:cNvPr id="11" name="TextBox 10"/>
          <p:cNvSpPr txBox="1"/>
          <p:nvPr/>
        </p:nvSpPr>
        <p:spPr>
          <a:xfrm>
            <a:off x="2870791" y="1293983"/>
            <a:ext cx="5571460" cy="461665"/>
          </a:xfrm>
          <a:prstGeom prst="rect">
            <a:avLst/>
          </a:prstGeom>
          <a:noFill/>
        </p:spPr>
        <p:txBody>
          <a:bodyPr wrap="square" rtlCol="0">
            <a:spAutoFit/>
          </a:bodyPr>
          <a:lstStyle/>
          <a:p>
            <a:r>
              <a:rPr lang="ru-RU" sz="2400" dirty="0" smtClean="0">
                <a:solidFill>
                  <a:schemeClr val="accent6">
                    <a:lumMod val="50000"/>
                  </a:schemeClr>
                </a:solidFill>
                <a:latin typeface="Cambria" pitchFamily="18" charset="0"/>
              </a:rPr>
              <a:t>нефрита   </a:t>
            </a:r>
            <a:r>
              <a:rPr lang="ru-RU" sz="2400" dirty="0" smtClean="0">
                <a:solidFill>
                  <a:schemeClr val="accent6">
                    <a:lumMod val="50000"/>
                  </a:schemeClr>
                </a:solidFill>
              </a:rPr>
              <a:t>         </a:t>
            </a:r>
            <a:r>
              <a:rPr lang="ru-RU" sz="2400" dirty="0" smtClean="0">
                <a:solidFill>
                  <a:srgbClr val="002060"/>
                </a:solidFill>
                <a:latin typeface="Cambria" pitchFamily="18" charset="0"/>
              </a:rPr>
              <a:t>и                 лазурита </a:t>
            </a:r>
            <a:endParaRPr lang="ru-RU" sz="2400" dirty="0">
              <a:solidFill>
                <a:srgbClr val="002060"/>
              </a:solidFill>
              <a:latin typeface="Cambria" pitchFamily="18" charset="0"/>
            </a:endParaRPr>
          </a:p>
        </p:txBody>
      </p:sp>
      <p:graphicFrame>
        <p:nvGraphicFramePr>
          <p:cNvPr id="14" name="Таблица 13"/>
          <p:cNvGraphicFramePr>
            <a:graphicFrameLocks noGrp="1"/>
          </p:cNvGraphicFramePr>
          <p:nvPr/>
        </p:nvGraphicFramePr>
        <p:xfrm>
          <a:off x="4851988" y="1988289"/>
          <a:ext cx="4292012" cy="4869712"/>
        </p:xfrm>
        <a:graphic>
          <a:graphicData uri="http://schemas.openxmlformats.org/drawingml/2006/table">
            <a:tbl>
              <a:tblPr firstRow="1" bandRow="1">
                <a:tableStyleId>{5940675A-B579-460E-94D1-54222C63F5DA}</a:tableStyleId>
              </a:tblPr>
              <a:tblGrid>
                <a:gridCol w="2146006">
                  <a:extLst>
                    <a:ext uri="{9D8B030D-6E8A-4147-A177-3AD203B41FA5}">
                      <a16:colId xmlns:a16="http://schemas.microsoft.com/office/drawing/2014/main" val="20000"/>
                    </a:ext>
                  </a:extLst>
                </a:gridCol>
                <a:gridCol w="2146006">
                  <a:extLst>
                    <a:ext uri="{9D8B030D-6E8A-4147-A177-3AD203B41FA5}">
                      <a16:colId xmlns:a16="http://schemas.microsoft.com/office/drawing/2014/main" val="20001"/>
                    </a:ext>
                  </a:extLst>
                </a:gridCol>
              </a:tblGrid>
              <a:tr h="92771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u="none" strike="noStrike" cap="none" normalizeH="0" baseline="0" dirty="0" smtClean="0">
                          <a:ln>
                            <a:noFill/>
                          </a:ln>
                          <a:effectLst/>
                          <a:latin typeface="Times New Roman" pitchFamily="18" charset="0"/>
                          <a:cs typeface="Times New Roman" pitchFamily="18" charset="0"/>
                        </a:rPr>
                        <a:t>Свойства</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dirty="0" smtClean="0">
                          <a:ln>
                            <a:noFill/>
                          </a:ln>
                          <a:solidFill>
                            <a:schemeClr val="tx1"/>
                          </a:solidFill>
                          <a:effectLst/>
                          <a:latin typeface="Times New Roman" pitchFamily="18" charset="0"/>
                          <a:cs typeface="Times New Roman" pitchFamily="18" charset="0"/>
                        </a:rPr>
                        <a:t>лазурита</a:t>
                      </a:r>
                      <a:endParaRPr kumimoji="0" lang="ru-RU" sz="1800" b="0" i="0" u="none" strike="noStrike" cap="none" normalizeH="0" baseline="0" dirty="0" smtClean="0">
                        <a:ln>
                          <a:noFill/>
                        </a:ln>
                        <a:solidFill>
                          <a:srgbClr val="006600"/>
                        </a:solidFill>
                        <a:effectLst/>
                        <a:latin typeface="Times New Roman" pitchFamily="18" charset="0"/>
                        <a:cs typeface="Times New Roman" pitchFamily="18" charset="0"/>
                      </a:endParaRPr>
                    </a:p>
                    <a:p>
                      <a:endParaRPr lang="ru-RU" dirty="0"/>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u="none" strike="noStrike" cap="none" normalizeH="0" baseline="0" dirty="0" smtClean="0">
                          <a:ln>
                            <a:noFill/>
                          </a:ln>
                          <a:effectLst/>
                          <a:latin typeface="Times New Roman" pitchFamily="18" charset="0"/>
                          <a:cs typeface="Times New Roman" pitchFamily="18" charset="0"/>
                        </a:rPr>
                        <a:t>Показатели </a:t>
                      </a:r>
                      <a:endParaRPr kumimoji="0" lang="ru-RU" sz="1800" b="0" i="0" u="none" strike="noStrike" cap="none" normalizeH="0" baseline="0" dirty="0" smtClean="0">
                        <a:ln>
                          <a:noFill/>
                        </a:ln>
                        <a:solidFill>
                          <a:srgbClr val="006600"/>
                        </a:solidFill>
                        <a:effectLst/>
                        <a:latin typeface="Times New Roman" pitchFamily="18" charset="0"/>
                        <a:cs typeface="Times New Roman" pitchFamily="18" charset="0"/>
                      </a:endParaRPr>
                    </a:p>
                    <a:p>
                      <a:endParaRPr lang="ru-RU" dirty="0"/>
                    </a:p>
                  </a:txBody>
                  <a:tcPr>
                    <a:solidFill>
                      <a:schemeClr val="bg1"/>
                    </a:solidFill>
                  </a:tcPr>
                </a:tc>
                <a:extLst>
                  <a:ext uri="{0D108BD9-81ED-4DB2-BD59-A6C34878D82A}">
                    <a16:rowId xmlns:a16="http://schemas.microsoft.com/office/drawing/2014/main" val="10000"/>
                  </a:ext>
                </a:extLst>
              </a:tr>
              <a:tr h="427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u="none" strike="noStrike" cap="none" normalizeH="0" baseline="0" dirty="0" smtClean="0">
                          <a:ln>
                            <a:noFill/>
                          </a:ln>
                          <a:effectLst/>
                          <a:latin typeface="Times New Roman" pitchFamily="18" charset="0"/>
                          <a:cs typeface="Times New Roman" pitchFamily="18" charset="0"/>
                        </a:rPr>
                        <a:t>Цвет</a:t>
                      </a:r>
                      <a:endParaRPr kumimoji="0" lang="ru-RU" sz="1800" b="0" i="0" u="none" strike="noStrike" cap="none" normalizeH="0" baseline="0" dirty="0" smtClean="0">
                        <a:ln>
                          <a:noFill/>
                        </a:ln>
                        <a:solidFill>
                          <a:srgbClr val="006600"/>
                        </a:solidFill>
                        <a:effectLst/>
                        <a:latin typeface="Times New Roman" pitchFamily="18" charset="0"/>
                        <a:cs typeface="Times New Roman" pitchFamily="18" charset="0"/>
                      </a:endParaRPr>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ru-RU" altLang="ru-RU" sz="180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лазурно-синий</a:t>
                      </a:r>
                      <a:endParaRPr lang="ru-RU" dirty="0" smtClean="0">
                        <a:solidFill>
                          <a:schemeClr val="tx1"/>
                        </a:solidFill>
                      </a:endParaRPr>
                    </a:p>
                  </a:txBody>
                  <a:tcPr>
                    <a:solidFill>
                      <a:schemeClr val="bg1"/>
                    </a:solidFill>
                  </a:tcPr>
                </a:tc>
                <a:extLst>
                  <a:ext uri="{0D108BD9-81ED-4DB2-BD59-A6C34878D82A}">
                    <a16:rowId xmlns:a16="http://schemas.microsoft.com/office/drawing/2014/main" val="10001"/>
                  </a:ext>
                </a:extLst>
              </a:tr>
              <a:tr h="39278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ru-RU" altLang="ru-RU" sz="180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Черта</a:t>
                      </a:r>
                      <a:endParaRPr lang="ru-RU" dirty="0" smtClean="0">
                        <a:solidFill>
                          <a:schemeClr val="tx1"/>
                        </a:solidFill>
                      </a:endParaRPr>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ru-RU" altLang="ru-RU" sz="180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голубая</a:t>
                      </a:r>
                      <a:endParaRPr lang="ru-RU" dirty="0" smtClean="0">
                        <a:solidFill>
                          <a:schemeClr val="tx1"/>
                        </a:solidFill>
                      </a:endParaRPr>
                    </a:p>
                  </a:txBody>
                  <a:tcPr>
                    <a:solidFill>
                      <a:schemeClr val="bg1"/>
                    </a:solidFill>
                  </a:tcPr>
                </a:tc>
                <a:extLst>
                  <a:ext uri="{0D108BD9-81ED-4DB2-BD59-A6C34878D82A}">
                    <a16:rowId xmlns:a16="http://schemas.microsoft.com/office/drawing/2014/main" val="10002"/>
                  </a:ext>
                </a:extLst>
              </a:tr>
              <a:tr h="53173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ru-RU" altLang="ru-RU" sz="180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Твердость</a:t>
                      </a:r>
                      <a:endParaRPr lang="ru-RU" dirty="0" smtClean="0">
                        <a:solidFill>
                          <a:schemeClr val="tx1"/>
                        </a:solidFill>
                      </a:endParaRPr>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ru-RU" altLang="ru-RU" sz="180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5-6</a:t>
                      </a:r>
                      <a:endParaRPr lang="ru-RU" dirty="0" smtClean="0">
                        <a:solidFill>
                          <a:schemeClr val="tx1"/>
                        </a:solidFill>
                      </a:endParaRPr>
                    </a:p>
                  </a:txBody>
                  <a:tcPr>
                    <a:solidFill>
                      <a:schemeClr val="bg1"/>
                    </a:solidFill>
                  </a:tcPr>
                </a:tc>
                <a:extLst>
                  <a:ext uri="{0D108BD9-81ED-4DB2-BD59-A6C34878D82A}">
                    <a16:rowId xmlns:a16="http://schemas.microsoft.com/office/drawing/2014/main" val="10003"/>
                  </a:ext>
                </a:extLst>
              </a:tr>
              <a:tr h="53173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ru-RU" altLang="ru-RU" sz="180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Спайность</a:t>
                      </a:r>
                      <a:endParaRPr lang="ru-RU" dirty="0" smtClean="0">
                        <a:solidFill>
                          <a:schemeClr val="tx1"/>
                        </a:solidFill>
                      </a:endParaRPr>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ru-RU" altLang="ru-RU" sz="180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отсутствует</a:t>
                      </a:r>
                      <a:endParaRPr lang="ru-RU" dirty="0" smtClean="0">
                        <a:solidFill>
                          <a:schemeClr val="tx1"/>
                        </a:solidFill>
                      </a:endParaRPr>
                    </a:p>
                  </a:txBody>
                  <a:tcPr>
                    <a:solidFill>
                      <a:schemeClr val="bg1"/>
                    </a:solidFill>
                  </a:tcPr>
                </a:tc>
                <a:extLst>
                  <a:ext uri="{0D108BD9-81ED-4DB2-BD59-A6C34878D82A}">
                    <a16:rowId xmlns:a16="http://schemas.microsoft.com/office/drawing/2014/main" val="10004"/>
                  </a:ext>
                </a:extLst>
              </a:tr>
              <a:tr h="64940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ru-RU" altLang="ru-RU" sz="180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Излом</a:t>
                      </a:r>
                      <a:endParaRPr lang="ru-RU" dirty="0" smtClean="0">
                        <a:solidFill>
                          <a:schemeClr val="tx1"/>
                        </a:solidFill>
                      </a:endParaRPr>
                    </a:p>
                    <a:p>
                      <a:endParaRPr lang="ru-RU" dirty="0"/>
                    </a:p>
                  </a:txBody>
                  <a:tcPr>
                    <a:solidFill>
                      <a:schemeClr val="bg1"/>
                    </a:solidFill>
                  </a:tcPr>
                </a:tc>
                <a:tc>
                  <a:txBody>
                    <a:bodyPr/>
                    <a:lstStyle/>
                    <a:p>
                      <a:r>
                        <a:rPr kumimoji="0" lang="ru-RU" altLang="ru-RU" sz="180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мелкораковистый, зернистый</a:t>
                      </a:r>
                      <a:endParaRPr lang="ru-RU" dirty="0">
                        <a:solidFill>
                          <a:schemeClr val="tx1"/>
                        </a:solidFill>
                      </a:endParaRPr>
                    </a:p>
                  </a:txBody>
                  <a:tcPr>
                    <a:solidFill>
                      <a:schemeClr val="bg1"/>
                    </a:solidFill>
                  </a:tcPr>
                </a:tc>
                <a:extLst>
                  <a:ext uri="{0D108BD9-81ED-4DB2-BD59-A6C34878D82A}">
                    <a16:rowId xmlns:a16="http://schemas.microsoft.com/office/drawing/2014/main" val="10005"/>
                  </a:ext>
                </a:extLst>
              </a:tr>
              <a:tr h="64940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ru-RU" altLang="ru-RU" sz="180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Сингония</a:t>
                      </a:r>
                      <a:endParaRPr lang="ru-RU" dirty="0" smtClean="0">
                        <a:solidFill>
                          <a:schemeClr val="tx1"/>
                        </a:solidFill>
                      </a:endParaRPr>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ru-RU" altLang="ru-RU" sz="180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кубическая</a:t>
                      </a:r>
                      <a:endParaRPr lang="ru-RU" dirty="0" smtClean="0">
                        <a:solidFill>
                          <a:schemeClr val="tx1"/>
                        </a:solidFill>
                      </a:endParaRPr>
                    </a:p>
                    <a:p>
                      <a:endParaRPr lang="ru-RU" dirty="0"/>
                    </a:p>
                  </a:txBody>
                  <a:tcPr>
                    <a:solidFill>
                      <a:schemeClr val="bg1"/>
                    </a:solidFill>
                  </a:tcPr>
                </a:tc>
                <a:extLst>
                  <a:ext uri="{0D108BD9-81ED-4DB2-BD59-A6C34878D82A}">
                    <a16:rowId xmlns:a16="http://schemas.microsoft.com/office/drawing/2014/main" val="10006"/>
                  </a:ext>
                </a:extLst>
              </a:tr>
              <a:tr h="75962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ru-RU" altLang="ru-RU" sz="180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Степень прозрачности</a:t>
                      </a:r>
                      <a:endParaRPr lang="ru-RU" dirty="0" smtClean="0">
                        <a:solidFill>
                          <a:schemeClr val="tx1"/>
                        </a:solidFill>
                      </a:endParaRPr>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ru-RU" altLang="ru-RU" sz="180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непрозрачен</a:t>
                      </a:r>
                      <a:endParaRPr lang="ru-RU" sz="1800" dirty="0" smtClean="0">
                        <a:solidFill>
                          <a:schemeClr val="tx1"/>
                        </a:solidFill>
                      </a:endParaRPr>
                    </a:p>
                    <a:p>
                      <a:endParaRPr lang="ru-RU" dirty="0"/>
                    </a:p>
                  </a:txBody>
                  <a:tcPr>
                    <a:solidFill>
                      <a:schemeClr val="bg1"/>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552666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ppt_x</p:attrName>
                                        </p:attrNameLst>
                                      </p:cBhvr>
                                      <p:tavLst>
                                        <p:tav tm="0">
                                          <p:val>
                                            <p:strVal val="#ppt_x-.2"/>
                                          </p:val>
                                        </p:tav>
                                        <p:tav tm="100000">
                                          <p:val>
                                            <p:strVal val="#ppt_x"/>
                                          </p:val>
                                        </p:tav>
                                      </p:tavLst>
                                    </p:anim>
                                    <p:anim calcmode="lin" valueType="num">
                                      <p:cBhvr>
                                        <p:cTn id="8"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62" y="-138223"/>
            <a:ext cx="9139938" cy="6858000"/>
          </a:xfrm>
          <a:prstGeom prst="rect">
            <a:avLst/>
          </a:prstGeom>
        </p:spPr>
      </p:pic>
      <p:sp>
        <p:nvSpPr>
          <p:cNvPr id="2050" name="AutoShape 2" descr="Картинки по запросу добыча чароита"/>
          <p:cNvSpPr>
            <a:spLocks noChangeAspect="1" noChangeArrowheads="1"/>
          </p:cNvSpPr>
          <p:nvPr/>
        </p:nvSpPr>
        <p:spPr bwMode="auto">
          <a:xfrm>
            <a:off x="155575" y="-1897063"/>
            <a:ext cx="4162425" cy="3952876"/>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4" name="Заголовок 1"/>
          <p:cNvSpPr txBox="1">
            <a:spLocks/>
          </p:cNvSpPr>
          <p:nvPr/>
        </p:nvSpPr>
        <p:spPr>
          <a:xfrm>
            <a:off x="928688" y="357188"/>
            <a:ext cx="7358062" cy="716700"/>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ru-RU" sz="3200" b="1" u="none" strike="noStrike" kern="1200" cap="none" spc="0" normalizeH="0" baseline="0" noProof="0" dirty="0" smtClean="0">
                <a:ln>
                  <a:noFill/>
                </a:ln>
                <a:solidFill>
                  <a:srgbClr val="006600"/>
                </a:solidFill>
                <a:uLnTx/>
                <a:uFillTx/>
                <a:latin typeface="Times New Roman" pitchFamily="18" charset="0"/>
                <a:ea typeface="+mj-ea"/>
                <a:cs typeface="Times New Roman" pitchFamily="18" charset="0"/>
              </a:rPr>
              <a:t>Национальный камень Китая</a:t>
            </a:r>
          </a:p>
        </p:txBody>
      </p:sp>
      <p:pic>
        <p:nvPicPr>
          <p:cNvPr id="5"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89763" y="1208250"/>
            <a:ext cx="2154237" cy="221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cap="rnd" algn="ctr">
                <a:solidFill>
                  <a:srgbClr val="000000"/>
                </a:solidFill>
                <a:miter lim="800000"/>
                <a:headEnd/>
                <a:tailEnd/>
              </a14:hiddenLine>
            </a:ext>
          </a:extLst>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180635"/>
            <a:ext cx="1785938" cy="2243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cap="rnd" algn="ctr">
                <a:solidFill>
                  <a:srgbClr val="000000"/>
                </a:solidFill>
                <a:miter lim="800000"/>
                <a:headEnd/>
                <a:tailEnd/>
              </a14:hiddenLine>
            </a:ext>
          </a:extLst>
        </p:spPr>
      </p:pic>
      <p:pic>
        <p:nvPicPr>
          <p:cNvPr id="7" name="Picture 8" descr="ксапва"/>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36360" y="1197619"/>
            <a:ext cx="3143250" cy="2226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00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85938" y="1218884"/>
            <a:ext cx="2071687" cy="2226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a:spLocks noChangeArrowheads="1"/>
          </p:cNvSpPr>
          <p:nvPr/>
        </p:nvSpPr>
        <p:spPr bwMode="auto">
          <a:xfrm>
            <a:off x="1" y="3424939"/>
            <a:ext cx="9143999" cy="2492990"/>
          </a:xfrm>
          <a:prstGeom prst="rect">
            <a:avLst/>
          </a:prstGeom>
          <a:solidFill>
            <a:schemeClr val="bg1"/>
          </a:solidFill>
          <a:ln w="9525">
            <a:noFill/>
            <a:miter lim="800000"/>
            <a:headEnd/>
            <a:tailEnd/>
          </a:ln>
        </p:spPr>
        <p:txBody>
          <a:bodyPr wrap="square">
            <a:spAutoFit/>
          </a:bodyPr>
          <a:lstStyle/>
          <a:p>
            <a:pPr marL="457200" indent="-457200" algn="just" fontAlgn="base">
              <a:spcBef>
                <a:spcPct val="0"/>
              </a:spcBef>
              <a:spcAft>
                <a:spcPct val="0"/>
              </a:spcAft>
              <a:buFont typeface="Wingdings" pitchFamily="2" charset="2"/>
              <a:buChar char="ü"/>
              <a:defRPr/>
            </a:pPr>
            <a:r>
              <a:rPr lang="en-US" sz="2000" dirty="0">
                <a:solidFill>
                  <a:srgbClr val="2C451B"/>
                </a:solidFill>
                <a:latin typeface="Cambria" pitchFamily="18" charset="0"/>
              </a:rPr>
              <a:t>Нефрит</a:t>
            </a:r>
            <a:r>
              <a:rPr lang="ru-RU" sz="2000" dirty="0">
                <a:solidFill>
                  <a:srgbClr val="2C451B"/>
                </a:solidFill>
                <a:latin typeface="Cambria" pitchFamily="18" charset="0"/>
              </a:rPr>
              <a:t> всегда был материалом, </a:t>
            </a:r>
            <a:r>
              <a:rPr lang="ru-RU" sz="2000" dirty="0" smtClean="0">
                <a:solidFill>
                  <a:srgbClr val="2C451B"/>
                </a:solidFill>
                <a:latin typeface="Cambria" pitchFamily="18" charset="0"/>
              </a:rPr>
              <a:t>который </a:t>
            </a:r>
            <a:r>
              <a:rPr lang="ru-RU" sz="2000" dirty="0">
                <a:solidFill>
                  <a:srgbClr val="2C451B"/>
                </a:solidFill>
                <a:latin typeface="Cambria" pitchFamily="18" charset="0"/>
              </a:rPr>
              <a:t>в Китае ценился выше золота и </a:t>
            </a:r>
            <a:r>
              <a:rPr lang="ru-RU" sz="2000" dirty="0" smtClean="0">
                <a:solidFill>
                  <a:srgbClr val="2C451B"/>
                </a:solidFill>
                <a:latin typeface="Cambria" pitchFamily="18" charset="0"/>
              </a:rPr>
              <a:t>серебра;</a:t>
            </a:r>
          </a:p>
          <a:p>
            <a:pPr marL="457200" indent="-457200" algn="just">
              <a:lnSpc>
                <a:spcPct val="80000"/>
              </a:lnSpc>
              <a:buFont typeface="Wingdings" pitchFamily="2" charset="2"/>
              <a:buChar char="ü"/>
              <a:defRPr/>
            </a:pPr>
            <a:r>
              <a:rPr lang="ru-RU" sz="2000" dirty="0" smtClean="0">
                <a:solidFill>
                  <a:srgbClr val="2C451B"/>
                </a:solidFill>
                <a:latin typeface="Cambria" pitchFamily="18" charset="0"/>
              </a:rPr>
              <a:t>Конфуций говорил о хорошем человеке:  «Его мораль чиста, как нефрит». </a:t>
            </a:r>
          </a:p>
          <a:p>
            <a:pPr algn="just">
              <a:buFont typeface="Wingdings" pitchFamily="2" charset="2"/>
              <a:buChar char="ü"/>
              <a:defRPr/>
            </a:pPr>
            <a:r>
              <a:rPr lang="ru-RU" sz="2000" dirty="0" smtClean="0">
                <a:solidFill>
                  <a:srgbClr val="2C451B"/>
                </a:solidFill>
                <a:latin typeface="Cambria" pitchFamily="18" charset="0"/>
              </a:rPr>
              <a:t>Секрет высокой прочности на удар заключается в особенностях строения нефрита. Тонкие переплетения спутано – волокнистых  кристаллов делают его таким прочным;</a:t>
            </a:r>
          </a:p>
          <a:p>
            <a:pPr algn="just">
              <a:buFont typeface="Wingdings" pitchFamily="2" charset="2"/>
              <a:buChar char="ü"/>
              <a:defRPr/>
            </a:pPr>
            <a:r>
              <a:rPr lang="ru-RU" sz="2000" dirty="0" smtClean="0">
                <a:solidFill>
                  <a:srgbClr val="2C451B"/>
                </a:solidFill>
                <a:latin typeface="Cambria" pitchFamily="18" charset="0"/>
              </a:rPr>
              <a:t>Медали летних Олимпийских игр 2008 года, проходивших в Пекине, инкрустированы нефритом, полностью вырезан из сибирского нефрита.</a:t>
            </a:r>
          </a:p>
        </p:txBody>
      </p:sp>
      <p:pic>
        <p:nvPicPr>
          <p:cNvPr id="10" name="Picture 11" descr="G:\Нефрит работа\нефрит новая\olimpic_medals_2008.jpg"/>
          <p:cNvPicPr>
            <a:picLocks noChangeAspect="1" noChangeArrowheads="1"/>
          </p:cNvPicPr>
          <p:nvPr/>
        </p:nvPicPr>
        <p:blipFill>
          <a:blip r:embed="rId7" cstate="print"/>
          <a:srcRect/>
          <a:stretch>
            <a:fillRect/>
          </a:stretch>
        </p:blipFill>
        <p:spPr bwMode="auto">
          <a:xfrm>
            <a:off x="3275492" y="5841275"/>
            <a:ext cx="2200275" cy="10167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52666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2"/>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62" y="0"/>
            <a:ext cx="9139938" cy="6858000"/>
          </a:xfrm>
          <a:prstGeom prst="rect">
            <a:avLst/>
          </a:prstGeom>
        </p:spPr>
      </p:pic>
      <p:sp>
        <p:nvSpPr>
          <p:cNvPr id="2050" name="AutoShape 2" descr="Картинки по запросу добыча чароита"/>
          <p:cNvSpPr>
            <a:spLocks noChangeAspect="1" noChangeArrowheads="1"/>
          </p:cNvSpPr>
          <p:nvPr/>
        </p:nvSpPr>
        <p:spPr bwMode="auto">
          <a:xfrm>
            <a:off x="155575" y="-1897063"/>
            <a:ext cx="4162425" cy="3952876"/>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4" name="Rectangle 7"/>
          <p:cNvSpPr>
            <a:spLocks noChangeArrowheads="1"/>
          </p:cNvSpPr>
          <p:nvPr/>
        </p:nvSpPr>
        <p:spPr bwMode="auto">
          <a:xfrm>
            <a:off x="1439056" y="530772"/>
            <a:ext cx="5680935" cy="461665"/>
          </a:xfrm>
          <a:prstGeom prst="rect">
            <a:avLst/>
          </a:prstGeom>
          <a:ln>
            <a:headEnd/>
            <a:tailEnd/>
          </a:ln>
        </p:spPr>
        <p:style>
          <a:lnRef idx="2">
            <a:schemeClr val="accent6"/>
          </a:lnRef>
          <a:fillRef idx="1">
            <a:schemeClr val="lt1"/>
          </a:fillRef>
          <a:effectRef idx="0">
            <a:schemeClr val="accent6"/>
          </a:effectRef>
          <a:fontRef idx="minor">
            <a:schemeClr val="dk1"/>
          </a:fontRef>
        </p:style>
        <p:txBody>
          <a:bodyPr wrap="square">
            <a:spAutoFit/>
          </a:bodyPr>
          <a:lstStyle/>
          <a:p>
            <a:pPr algn="ctr" fontAlgn="base">
              <a:spcBef>
                <a:spcPct val="0"/>
              </a:spcBef>
              <a:spcAft>
                <a:spcPct val="0"/>
              </a:spcAft>
              <a:defRPr/>
            </a:pPr>
            <a:r>
              <a:rPr lang="ru-RU" sz="2400" b="1" dirty="0">
                <a:solidFill>
                  <a:srgbClr val="006600"/>
                </a:solidFill>
                <a:latin typeface="Times New Roman" pitchFamily="18" charset="0"/>
                <a:cs typeface="Times New Roman" pitchFamily="18" charset="0"/>
              </a:rPr>
              <a:t>Лечебные свойства </a:t>
            </a:r>
            <a:r>
              <a:rPr lang="ru-RU" sz="2400" b="1" dirty="0" smtClean="0">
                <a:solidFill>
                  <a:srgbClr val="006600"/>
                </a:solidFill>
                <a:latin typeface="Times New Roman" pitchFamily="18" charset="0"/>
                <a:cs typeface="Times New Roman" pitchFamily="18" charset="0"/>
              </a:rPr>
              <a:t>нефрита </a:t>
            </a:r>
            <a:r>
              <a:rPr lang="ru-RU" sz="2400" b="1" dirty="0" smtClean="0">
                <a:solidFill>
                  <a:srgbClr val="002060"/>
                </a:solidFill>
                <a:latin typeface="Times New Roman" pitchFamily="18" charset="0"/>
                <a:cs typeface="Times New Roman" pitchFamily="18" charset="0"/>
              </a:rPr>
              <a:t>и лазурита </a:t>
            </a:r>
            <a:endParaRPr lang="ru-RU" sz="2400" b="1" dirty="0">
              <a:solidFill>
                <a:srgbClr val="002060"/>
              </a:solidFill>
              <a:latin typeface="Times New Roman" pitchFamily="18" charset="0"/>
              <a:cs typeface="Times New Roman" pitchFamily="18" charset="0"/>
            </a:endParaRPr>
          </a:p>
        </p:txBody>
      </p:sp>
      <p:sp>
        <p:nvSpPr>
          <p:cNvPr id="5" name="Rectangle 9"/>
          <p:cNvSpPr>
            <a:spLocks noChangeArrowheads="1"/>
          </p:cNvSpPr>
          <p:nvPr/>
        </p:nvSpPr>
        <p:spPr bwMode="auto">
          <a:xfrm>
            <a:off x="340242" y="1165512"/>
            <a:ext cx="3912781" cy="460796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buFont typeface="Wingdings" pitchFamily="2" charset="2"/>
              <a:buChar char="ü"/>
            </a:pPr>
            <a:r>
              <a:rPr lang="ru-RU" altLang="ru-RU" sz="2200" dirty="0" smtClean="0">
                <a:solidFill>
                  <a:srgbClr val="006600"/>
                </a:solidFill>
                <a:latin typeface="Cambria" pitchFamily="18" charset="0"/>
              </a:rPr>
              <a:t>Излечивает болезни почек</a:t>
            </a:r>
          </a:p>
          <a:p>
            <a:pPr eaLnBrk="1" fontAlgn="base" hangingPunct="1">
              <a:spcBef>
                <a:spcPct val="0"/>
              </a:spcBef>
              <a:spcAft>
                <a:spcPct val="0"/>
              </a:spcAft>
              <a:buFont typeface="Wingdings" pitchFamily="2" charset="2"/>
              <a:buChar char="ü"/>
            </a:pPr>
            <a:r>
              <a:rPr lang="ru-RU" altLang="ru-RU" sz="2200" dirty="0" smtClean="0">
                <a:solidFill>
                  <a:srgbClr val="006600"/>
                </a:solidFill>
                <a:latin typeface="Cambria" pitchFamily="18" charset="0"/>
              </a:rPr>
              <a:t>Нормализует работу мочеполовой и сердечно -  сосудистой системы</a:t>
            </a:r>
          </a:p>
          <a:p>
            <a:pPr eaLnBrk="1" fontAlgn="base" hangingPunct="1">
              <a:spcBef>
                <a:spcPct val="0"/>
              </a:spcBef>
              <a:spcAft>
                <a:spcPct val="0"/>
              </a:spcAft>
              <a:buFont typeface="Wingdings" pitchFamily="2" charset="2"/>
              <a:buChar char="ü"/>
            </a:pPr>
            <a:r>
              <a:rPr lang="ru-RU" altLang="ru-RU" sz="2200" dirty="0" smtClean="0">
                <a:solidFill>
                  <a:srgbClr val="006600"/>
                </a:solidFill>
                <a:latin typeface="Cambria" pitchFamily="18" charset="0"/>
              </a:rPr>
              <a:t>Избавляет от зубной боли</a:t>
            </a:r>
          </a:p>
          <a:p>
            <a:pPr eaLnBrk="1" fontAlgn="base" hangingPunct="1">
              <a:spcBef>
                <a:spcPct val="0"/>
              </a:spcBef>
              <a:spcAft>
                <a:spcPct val="0"/>
              </a:spcAft>
              <a:buFont typeface="Wingdings" pitchFamily="2" charset="2"/>
              <a:buChar char="ü"/>
            </a:pPr>
            <a:r>
              <a:rPr lang="ru-RU" altLang="ru-RU" sz="2200" dirty="0" smtClean="0">
                <a:solidFill>
                  <a:srgbClr val="006600"/>
                </a:solidFill>
                <a:latin typeface="Cambria" pitchFamily="18" charset="0"/>
              </a:rPr>
              <a:t>Помогает страдающим заболеваниями  на нервной почве и психическими недугами </a:t>
            </a:r>
          </a:p>
          <a:p>
            <a:pPr eaLnBrk="1" fontAlgn="base" hangingPunct="1">
              <a:spcBef>
                <a:spcPct val="0"/>
              </a:spcBef>
              <a:spcAft>
                <a:spcPct val="0"/>
              </a:spcAft>
              <a:buFont typeface="Wingdings" pitchFamily="2" charset="2"/>
              <a:buChar char="ü"/>
            </a:pPr>
            <a:r>
              <a:rPr lang="ru-RU" altLang="ru-RU" sz="2200" dirty="0" smtClean="0">
                <a:solidFill>
                  <a:srgbClr val="006600"/>
                </a:solidFill>
                <a:latin typeface="Cambria" pitchFamily="18" charset="0"/>
              </a:rPr>
              <a:t>Лечит аритмию и нормализует артериальное давление</a:t>
            </a:r>
            <a:endParaRPr lang="ru-RU" altLang="ru-RU" sz="2800" b="1" i="1" dirty="0" smtClean="0">
              <a:solidFill>
                <a:srgbClr val="000074"/>
              </a:solidFill>
            </a:endParaRPr>
          </a:p>
          <a:p>
            <a:pPr algn="ctr" eaLnBrk="1" fontAlgn="base" hangingPunct="1">
              <a:spcBef>
                <a:spcPct val="0"/>
              </a:spcBef>
              <a:spcAft>
                <a:spcPct val="0"/>
              </a:spcAft>
            </a:pPr>
            <a:endParaRPr lang="ru-RU" altLang="ru-RU" sz="2800" b="1" i="1" dirty="0" smtClean="0">
              <a:solidFill>
                <a:srgbClr val="000074"/>
              </a:solidFill>
            </a:endParaRPr>
          </a:p>
        </p:txBody>
      </p:sp>
      <p:sp>
        <p:nvSpPr>
          <p:cNvPr id="11" name="Rectangle 9"/>
          <p:cNvSpPr>
            <a:spLocks noChangeArrowheads="1"/>
          </p:cNvSpPr>
          <p:nvPr/>
        </p:nvSpPr>
        <p:spPr bwMode="auto">
          <a:xfrm>
            <a:off x="4085986" y="1583906"/>
            <a:ext cx="4608513"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79388" indent="-179388">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fontAlgn="base">
              <a:spcBef>
                <a:spcPct val="0"/>
              </a:spcBef>
              <a:spcAft>
                <a:spcPct val="0"/>
              </a:spcAft>
              <a:buFont typeface="Wingdings" pitchFamily="2" charset="2"/>
              <a:buChar char="ü"/>
            </a:pPr>
            <a:r>
              <a:rPr lang="ru-RU" altLang="ru-RU" sz="2200" dirty="0" smtClean="0">
                <a:solidFill>
                  <a:srgbClr val="000074"/>
                </a:solidFill>
                <a:latin typeface="Cambria" pitchFamily="18" charset="0"/>
                <a:cs typeface="Times New Roman" pitchFamily="18" charset="0"/>
              </a:rPr>
              <a:t>Уничтожает меланхолию,      укрепляет сон</a:t>
            </a:r>
            <a:r>
              <a:rPr lang="ru-RU" altLang="ru-RU" sz="2200" dirty="0" smtClean="0">
                <a:solidFill>
                  <a:srgbClr val="000074"/>
                </a:solidFill>
                <a:latin typeface="Cambria" pitchFamily="18" charset="0"/>
              </a:rPr>
              <a:t>.</a:t>
            </a:r>
          </a:p>
        </p:txBody>
      </p:sp>
      <p:sp>
        <p:nvSpPr>
          <p:cNvPr id="12" name="Rectangle 10"/>
          <p:cNvSpPr>
            <a:spLocks noChangeArrowheads="1"/>
          </p:cNvSpPr>
          <p:nvPr/>
        </p:nvSpPr>
        <p:spPr bwMode="auto">
          <a:xfrm>
            <a:off x="4056859" y="1235177"/>
            <a:ext cx="4608512"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buFont typeface="Wingdings" pitchFamily="2" charset="2"/>
              <a:buChar char="ü"/>
            </a:pPr>
            <a:r>
              <a:rPr lang="ru-RU" altLang="ru-RU" sz="2200" dirty="0" smtClean="0">
                <a:solidFill>
                  <a:srgbClr val="000074"/>
                </a:solidFill>
                <a:latin typeface="Cambria" pitchFamily="18" charset="0"/>
                <a:cs typeface="Times New Roman" pitchFamily="18" charset="0"/>
              </a:rPr>
              <a:t>Улучшает кровообращение</a:t>
            </a:r>
          </a:p>
        </p:txBody>
      </p:sp>
      <p:sp>
        <p:nvSpPr>
          <p:cNvPr id="13" name="Rectangle 12"/>
          <p:cNvSpPr>
            <a:spLocks noChangeArrowheads="1"/>
          </p:cNvSpPr>
          <p:nvPr/>
        </p:nvSpPr>
        <p:spPr bwMode="auto">
          <a:xfrm>
            <a:off x="4084403" y="3245344"/>
            <a:ext cx="4608512"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buFont typeface="Wingdings" pitchFamily="2" charset="2"/>
              <a:buChar char="ü"/>
            </a:pPr>
            <a:r>
              <a:rPr lang="ru-RU" altLang="ru-RU" sz="2200" dirty="0" smtClean="0">
                <a:solidFill>
                  <a:srgbClr val="000074"/>
                </a:solidFill>
                <a:latin typeface="Cambria" pitchFamily="18" charset="0"/>
                <a:cs typeface="Times New Roman" pitchFamily="18" charset="0"/>
              </a:rPr>
              <a:t>Повышает физические силы</a:t>
            </a:r>
          </a:p>
        </p:txBody>
      </p:sp>
      <p:sp>
        <p:nvSpPr>
          <p:cNvPr id="14" name="Rectangle 16"/>
          <p:cNvSpPr>
            <a:spLocks noChangeArrowheads="1"/>
          </p:cNvSpPr>
          <p:nvPr/>
        </p:nvSpPr>
        <p:spPr bwMode="auto">
          <a:xfrm>
            <a:off x="4073437" y="2415430"/>
            <a:ext cx="4689475"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marL="179388" indent="-179388">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fontAlgn="base">
              <a:spcBef>
                <a:spcPct val="0"/>
              </a:spcBef>
              <a:spcAft>
                <a:spcPct val="0"/>
              </a:spcAft>
              <a:buFont typeface="Wingdings" pitchFamily="2" charset="2"/>
              <a:buChar char="ü"/>
            </a:pPr>
            <a:r>
              <a:rPr lang="ru-RU" altLang="ru-RU" sz="2200" dirty="0" smtClean="0">
                <a:solidFill>
                  <a:srgbClr val="000074"/>
                </a:solidFill>
                <a:latin typeface="Cambria" pitchFamily="18" charset="0"/>
                <a:cs typeface="Times New Roman" pitchFamily="18" charset="0"/>
              </a:rPr>
              <a:t>Активизирует деятельность щитовидной железы</a:t>
            </a:r>
            <a:r>
              <a:rPr lang="ru-RU" altLang="ru-RU" sz="2200" b="1" dirty="0" smtClean="0">
                <a:solidFill>
                  <a:srgbClr val="000074"/>
                </a:solidFill>
                <a:effectLst>
                  <a:outerShdw blurRad="38100" dist="38100" dir="2700000" algn="tl">
                    <a:srgbClr val="000000"/>
                  </a:outerShdw>
                </a:effectLst>
                <a:latin typeface="Cambria" pitchFamily="18" charset="0"/>
                <a:cs typeface="Times New Roman" pitchFamily="18" charset="0"/>
              </a:rPr>
              <a:t> </a:t>
            </a:r>
          </a:p>
        </p:txBody>
      </p:sp>
      <p:sp>
        <p:nvSpPr>
          <p:cNvPr id="15" name="Rectangle 17"/>
          <p:cNvSpPr>
            <a:spLocks noChangeArrowheads="1"/>
          </p:cNvSpPr>
          <p:nvPr/>
        </p:nvSpPr>
        <p:spPr bwMode="auto">
          <a:xfrm>
            <a:off x="4107072" y="3814544"/>
            <a:ext cx="4608512"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buFont typeface="Wingdings" pitchFamily="2" charset="2"/>
              <a:buChar char="ü"/>
            </a:pPr>
            <a:r>
              <a:rPr lang="ru-RU" altLang="ru-RU" sz="2200" dirty="0" smtClean="0">
                <a:solidFill>
                  <a:srgbClr val="000074"/>
                </a:solidFill>
                <a:latin typeface="Cambria" pitchFamily="18" charset="0"/>
                <a:cs typeface="Times New Roman" pitchFamily="18" charset="0"/>
              </a:rPr>
              <a:t>Лечит радикулит, астму</a:t>
            </a:r>
          </a:p>
        </p:txBody>
      </p:sp>
      <p:sp>
        <p:nvSpPr>
          <p:cNvPr id="16" name="Rectangle 18"/>
          <p:cNvSpPr>
            <a:spLocks noChangeArrowheads="1"/>
          </p:cNvSpPr>
          <p:nvPr/>
        </p:nvSpPr>
        <p:spPr bwMode="auto">
          <a:xfrm>
            <a:off x="4110038" y="4331230"/>
            <a:ext cx="4534232"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marL="179388" indent="-179388">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fontAlgn="base">
              <a:spcBef>
                <a:spcPct val="0"/>
              </a:spcBef>
              <a:spcAft>
                <a:spcPct val="0"/>
              </a:spcAft>
              <a:buFont typeface="Wingdings" pitchFamily="2" charset="2"/>
              <a:buChar char="ü"/>
            </a:pPr>
            <a:r>
              <a:rPr lang="ru-RU" altLang="ru-RU" sz="2200" dirty="0" smtClean="0">
                <a:solidFill>
                  <a:srgbClr val="000074"/>
                </a:solidFill>
                <a:latin typeface="Cambria" pitchFamily="18" charset="0"/>
                <a:cs typeface="Times New Roman" pitchFamily="18" charset="0"/>
              </a:rPr>
              <a:t>Применение лазурита показано при малокровии, заболевании кожи, нервном истощении</a:t>
            </a:r>
            <a:r>
              <a:rPr lang="ru-RU" altLang="ru-RU" sz="2200" b="1" dirty="0" smtClean="0">
                <a:solidFill>
                  <a:srgbClr val="000074"/>
                </a:solidFill>
                <a:effectLst>
                  <a:outerShdw blurRad="38100" dist="38100" dir="2700000" algn="tl">
                    <a:srgbClr val="000000"/>
                  </a:outerShdw>
                </a:effectLst>
                <a:latin typeface="Cambria" pitchFamily="18" charset="0"/>
                <a:cs typeface="Times New Roman" pitchFamily="18" charset="0"/>
              </a:rPr>
              <a:t> </a:t>
            </a:r>
          </a:p>
        </p:txBody>
      </p:sp>
      <p:pic>
        <p:nvPicPr>
          <p:cNvPr id="17" name="Picture 7" descr="http://www.ladykiss.ru/wp-content/gallery/lazur/sov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7879321" y="5071730"/>
            <a:ext cx="1264677" cy="17862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8" name="Picture 6"/>
          <p:cNvPicPr>
            <a:picLocks noChangeAspect="1" noChangeArrowheads="1"/>
          </p:cNvPicPr>
          <p:nvPr/>
        </p:nvPicPr>
        <p:blipFill>
          <a:blip r:embed="rId4" cstate="print"/>
          <a:srcRect/>
          <a:stretch>
            <a:fillRect/>
          </a:stretch>
        </p:blipFill>
        <p:spPr bwMode="auto">
          <a:xfrm>
            <a:off x="1235703" y="5146158"/>
            <a:ext cx="2666087" cy="1711842"/>
          </a:xfrm>
          <a:prstGeom prst="rect">
            <a:avLst/>
          </a:prstGeom>
          <a:noFill/>
          <a:ln w="63500" cap="rnd" algn="ctr">
            <a:noFill/>
            <a:miter lim="800000"/>
            <a:headEnd/>
            <a:tailEnd/>
          </a:ln>
        </p:spPr>
      </p:pic>
    </p:spTree>
    <p:extLst>
      <p:ext uri="{BB962C8B-B14F-4D97-AF65-F5344CB8AC3E}">
        <p14:creationId xmlns:p14="http://schemas.microsoft.com/office/powerpoint/2010/main" val="2552666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2"/>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31" y="0"/>
            <a:ext cx="9139938" cy="6858000"/>
          </a:xfrm>
          <a:prstGeom prst="rect">
            <a:avLst/>
          </a:prstGeom>
        </p:spPr>
      </p:pic>
      <p:sp>
        <p:nvSpPr>
          <p:cNvPr id="2050" name="AutoShape 2" descr="Картинки по запросу добыча чароита"/>
          <p:cNvSpPr>
            <a:spLocks noChangeAspect="1" noChangeArrowheads="1"/>
          </p:cNvSpPr>
          <p:nvPr/>
        </p:nvSpPr>
        <p:spPr bwMode="auto">
          <a:xfrm>
            <a:off x="155575" y="-1897063"/>
            <a:ext cx="4162425" cy="3952876"/>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9823" y="4616970"/>
            <a:ext cx="2383435" cy="196371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8"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38072" y="4616972"/>
            <a:ext cx="2591157" cy="194336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9"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21113" y="4615363"/>
            <a:ext cx="2620425" cy="196531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10" name="TextBox 9"/>
          <p:cNvSpPr txBox="1"/>
          <p:nvPr/>
        </p:nvSpPr>
        <p:spPr>
          <a:xfrm>
            <a:off x="2061161" y="3793450"/>
            <a:ext cx="5219700" cy="461665"/>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lgn="ctr" fontAlgn="base">
              <a:spcBef>
                <a:spcPct val="0"/>
              </a:spcBef>
              <a:spcAft>
                <a:spcPct val="0"/>
              </a:spcAft>
              <a:defRPr/>
            </a:pPr>
            <a:r>
              <a:rPr lang="ru-RU" sz="2400" dirty="0" smtClean="0">
                <a:solidFill>
                  <a:srgbClr val="002060"/>
                </a:solidFill>
                <a:latin typeface="Times New Roman" pitchFamily="18" charset="0"/>
                <a:cs typeface="Times New Roman" pitchFamily="18" charset="0"/>
              </a:rPr>
              <a:t>Фото </a:t>
            </a:r>
            <a:r>
              <a:rPr lang="ru-RU" sz="2400" dirty="0">
                <a:solidFill>
                  <a:srgbClr val="002060"/>
                </a:solidFill>
                <a:latin typeface="Times New Roman" pitchFamily="18" charset="0"/>
                <a:cs typeface="Times New Roman" pitchFamily="18" charset="0"/>
              </a:rPr>
              <a:t>из музея минералов г.Ангарска</a:t>
            </a:r>
          </a:p>
        </p:txBody>
      </p:sp>
      <p:sp>
        <p:nvSpPr>
          <p:cNvPr id="11" name="Прямоугольник 10"/>
          <p:cNvSpPr/>
          <p:nvPr/>
        </p:nvSpPr>
        <p:spPr>
          <a:xfrm>
            <a:off x="1092850" y="662586"/>
            <a:ext cx="3343223" cy="424732"/>
          </a:xfrm>
          <a:prstGeom prst="rect">
            <a:avLst/>
          </a:prstGeom>
        </p:spPr>
        <p:style>
          <a:lnRef idx="2">
            <a:schemeClr val="accent6"/>
          </a:lnRef>
          <a:fillRef idx="1">
            <a:schemeClr val="lt1"/>
          </a:fillRef>
          <a:effectRef idx="0">
            <a:schemeClr val="accent6"/>
          </a:effectRef>
          <a:fontRef idx="minor">
            <a:schemeClr val="dk1"/>
          </a:fontRef>
        </p:style>
        <p:txBody>
          <a:bodyPr wrap="none">
            <a:spAutoFit/>
          </a:bodyPr>
          <a:lstStyle/>
          <a:p>
            <a:pPr lvl="0" algn="ctr">
              <a:lnSpc>
                <a:spcPct val="90000"/>
              </a:lnSpc>
              <a:spcBef>
                <a:spcPct val="0"/>
              </a:spcBef>
              <a:defRPr/>
            </a:pPr>
            <a:r>
              <a:rPr lang="ru-RU" sz="2400" dirty="0" smtClean="0">
                <a:solidFill>
                  <a:schemeClr val="accent6">
                    <a:lumMod val="50000"/>
                  </a:schemeClr>
                </a:solidFill>
                <a:latin typeface="Cambria" pitchFamily="18" charset="0"/>
              </a:rPr>
              <a:t>нефрит благоприятен </a:t>
            </a:r>
          </a:p>
        </p:txBody>
      </p:sp>
      <p:sp>
        <p:nvSpPr>
          <p:cNvPr id="12" name="Прямоугольник 11"/>
          <p:cNvSpPr/>
          <p:nvPr/>
        </p:nvSpPr>
        <p:spPr>
          <a:xfrm>
            <a:off x="4776577" y="694483"/>
            <a:ext cx="3418565" cy="424732"/>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lvl="0" algn="ctr">
              <a:lnSpc>
                <a:spcPct val="90000"/>
              </a:lnSpc>
              <a:spcBef>
                <a:spcPct val="0"/>
              </a:spcBef>
              <a:defRPr/>
            </a:pPr>
            <a:r>
              <a:rPr lang="ru-RU" sz="2400" dirty="0" smtClean="0">
                <a:solidFill>
                  <a:srgbClr val="002060"/>
                </a:solidFill>
                <a:latin typeface="Cambria" pitchFamily="18" charset="0"/>
              </a:rPr>
              <a:t>лазурит благоприятен </a:t>
            </a:r>
          </a:p>
        </p:txBody>
      </p:sp>
      <p:pic>
        <p:nvPicPr>
          <p:cNvPr id="6145" name="Picture 1"/>
          <p:cNvPicPr>
            <a:picLocks noChangeAspect="1" noChangeArrowheads="1"/>
          </p:cNvPicPr>
          <p:nvPr/>
        </p:nvPicPr>
        <p:blipFill>
          <a:blip r:embed="rId6" cstate="print"/>
          <a:srcRect/>
          <a:stretch>
            <a:fillRect/>
          </a:stretch>
        </p:blipFill>
        <p:spPr bwMode="auto">
          <a:xfrm>
            <a:off x="882503" y="1254642"/>
            <a:ext cx="1035619" cy="1048674"/>
          </a:xfrm>
          <a:prstGeom prst="rect">
            <a:avLst/>
          </a:prstGeom>
          <a:noFill/>
          <a:ln w="9525">
            <a:noFill/>
            <a:miter lim="800000"/>
            <a:headEnd/>
            <a:tailEnd/>
          </a:ln>
        </p:spPr>
      </p:pic>
      <p:pic>
        <p:nvPicPr>
          <p:cNvPr id="6146" name="Picture 2"/>
          <p:cNvPicPr>
            <a:picLocks noChangeAspect="1" noChangeArrowheads="1"/>
          </p:cNvPicPr>
          <p:nvPr/>
        </p:nvPicPr>
        <p:blipFill>
          <a:blip r:embed="rId7" cstate="print"/>
          <a:srcRect/>
          <a:stretch>
            <a:fillRect/>
          </a:stretch>
        </p:blipFill>
        <p:spPr bwMode="auto">
          <a:xfrm>
            <a:off x="3682744" y="1307805"/>
            <a:ext cx="1760564" cy="1682158"/>
          </a:xfrm>
          <a:prstGeom prst="rect">
            <a:avLst/>
          </a:prstGeom>
          <a:noFill/>
          <a:ln w="9525">
            <a:noFill/>
            <a:miter lim="800000"/>
            <a:headEnd/>
            <a:tailEnd/>
          </a:ln>
        </p:spPr>
      </p:pic>
      <p:pic>
        <p:nvPicPr>
          <p:cNvPr id="6147" name="Picture 3"/>
          <p:cNvPicPr>
            <a:picLocks noChangeAspect="1" noChangeArrowheads="1"/>
          </p:cNvPicPr>
          <p:nvPr/>
        </p:nvPicPr>
        <p:blipFill>
          <a:blip r:embed="rId8" cstate="print"/>
          <a:srcRect/>
          <a:stretch>
            <a:fillRect/>
          </a:stretch>
        </p:blipFill>
        <p:spPr bwMode="auto">
          <a:xfrm>
            <a:off x="2199280" y="1275907"/>
            <a:ext cx="1134051" cy="1129266"/>
          </a:xfrm>
          <a:prstGeom prst="rect">
            <a:avLst/>
          </a:prstGeom>
          <a:noFill/>
          <a:ln w="9525">
            <a:noFill/>
            <a:miter lim="800000"/>
            <a:headEnd/>
            <a:tailEnd/>
          </a:ln>
        </p:spPr>
      </p:pic>
      <p:pic>
        <p:nvPicPr>
          <p:cNvPr id="6148" name="Picture 4"/>
          <p:cNvPicPr>
            <a:picLocks noChangeAspect="1" noChangeArrowheads="1"/>
          </p:cNvPicPr>
          <p:nvPr/>
        </p:nvPicPr>
        <p:blipFill>
          <a:blip r:embed="rId9" cstate="print"/>
          <a:srcRect/>
          <a:stretch>
            <a:fillRect/>
          </a:stretch>
        </p:blipFill>
        <p:spPr bwMode="auto">
          <a:xfrm>
            <a:off x="1411805" y="2381693"/>
            <a:ext cx="1296105" cy="1265608"/>
          </a:xfrm>
          <a:prstGeom prst="rect">
            <a:avLst/>
          </a:prstGeom>
          <a:noFill/>
          <a:ln w="9525">
            <a:noFill/>
            <a:miter lim="800000"/>
            <a:headEnd/>
            <a:tailEnd/>
          </a:ln>
        </p:spPr>
      </p:pic>
      <p:pic>
        <p:nvPicPr>
          <p:cNvPr id="6149" name="Picture 5"/>
          <p:cNvPicPr>
            <a:picLocks noChangeAspect="1" noChangeArrowheads="1"/>
          </p:cNvPicPr>
          <p:nvPr/>
        </p:nvPicPr>
        <p:blipFill>
          <a:blip r:embed="rId10" cstate="print"/>
          <a:srcRect/>
          <a:stretch>
            <a:fillRect/>
          </a:stretch>
        </p:blipFill>
        <p:spPr bwMode="auto">
          <a:xfrm>
            <a:off x="5636253" y="1286539"/>
            <a:ext cx="1283997" cy="1165928"/>
          </a:xfrm>
          <a:prstGeom prst="rect">
            <a:avLst/>
          </a:prstGeom>
          <a:noFill/>
          <a:ln w="9525">
            <a:noFill/>
            <a:miter lim="800000"/>
            <a:headEnd/>
            <a:tailEnd/>
          </a:ln>
        </p:spPr>
      </p:pic>
      <p:pic>
        <p:nvPicPr>
          <p:cNvPr id="6150" name="Picture 6"/>
          <p:cNvPicPr>
            <a:picLocks noChangeAspect="1" noChangeArrowheads="1"/>
          </p:cNvPicPr>
          <p:nvPr/>
        </p:nvPicPr>
        <p:blipFill>
          <a:blip r:embed="rId11" cstate="print"/>
          <a:srcRect/>
          <a:stretch>
            <a:fillRect/>
          </a:stretch>
        </p:blipFill>
        <p:spPr bwMode="auto">
          <a:xfrm>
            <a:off x="7033106" y="1271233"/>
            <a:ext cx="1239023" cy="1224095"/>
          </a:xfrm>
          <a:prstGeom prst="rect">
            <a:avLst/>
          </a:prstGeom>
          <a:noFill/>
          <a:ln w="9525">
            <a:noFill/>
            <a:miter lim="800000"/>
            <a:headEnd/>
            <a:tailEnd/>
          </a:ln>
        </p:spPr>
      </p:pic>
      <p:pic>
        <p:nvPicPr>
          <p:cNvPr id="6151" name="Picture 7"/>
          <p:cNvPicPr>
            <a:picLocks noChangeAspect="1" noChangeArrowheads="1"/>
          </p:cNvPicPr>
          <p:nvPr/>
        </p:nvPicPr>
        <p:blipFill>
          <a:blip r:embed="rId12" cstate="print"/>
          <a:srcRect/>
          <a:stretch>
            <a:fillRect/>
          </a:stretch>
        </p:blipFill>
        <p:spPr bwMode="auto">
          <a:xfrm>
            <a:off x="6398807" y="2432262"/>
            <a:ext cx="1246003" cy="1200418"/>
          </a:xfrm>
          <a:prstGeom prst="rect">
            <a:avLst/>
          </a:prstGeom>
          <a:noFill/>
          <a:ln w="9525">
            <a:noFill/>
            <a:miter lim="800000"/>
            <a:headEnd/>
            <a:tailEnd/>
          </a:ln>
        </p:spPr>
      </p:pic>
    </p:spTree>
    <p:extLst>
      <p:ext uri="{BB962C8B-B14F-4D97-AF65-F5344CB8AC3E}">
        <p14:creationId xmlns:p14="http://schemas.microsoft.com/office/powerpoint/2010/main" val="2552666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ppt_x</p:attrName>
                                        </p:attrNameLst>
                                      </p:cBhvr>
                                      <p:tavLst>
                                        <p:tav tm="0">
                                          <p:val>
                                            <p:strVal val="#ppt_x-.2"/>
                                          </p:val>
                                        </p:tav>
                                        <p:tav tm="100000">
                                          <p:val>
                                            <p:strVal val="#ppt_x"/>
                                          </p:val>
                                        </p:tav>
                                      </p:tavLst>
                                    </p:anim>
                                    <p:anim calcmode="lin" valueType="num">
                                      <p:cBhvr>
                                        <p:cTn id="8"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9" dur="1000"/>
                                        <p:tgtEl>
                                          <p:spTgt spid="11"/>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ppt_x</p:attrName>
                                        </p:attrNameLst>
                                      </p:cBhvr>
                                      <p:tavLst>
                                        <p:tav tm="0">
                                          <p:val>
                                            <p:strVal val="#ppt_x-.2"/>
                                          </p:val>
                                        </p:tav>
                                        <p:tav tm="100000">
                                          <p:val>
                                            <p:strVal val="#ppt_x"/>
                                          </p:val>
                                        </p:tav>
                                      </p:tavLst>
                                    </p:anim>
                                    <p:anim calcmode="lin" valueType="num">
                                      <p:cBhvr>
                                        <p:cTn id="13"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39938" cy="6858000"/>
          </a:xfrm>
          <a:prstGeom prst="rect">
            <a:avLst/>
          </a:prstGeom>
        </p:spPr>
      </p:pic>
      <p:sp>
        <p:nvSpPr>
          <p:cNvPr id="2050" name="AutoShape 2" descr="Картинки по запросу добыча чароита"/>
          <p:cNvSpPr>
            <a:spLocks noChangeAspect="1" noChangeArrowheads="1"/>
          </p:cNvSpPr>
          <p:nvPr/>
        </p:nvSpPr>
        <p:spPr bwMode="auto">
          <a:xfrm>
            <a:off x="155575" y="-1897063"/>
            <a:ext cx="4162425" cy="3952876"/>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4" name="TextBox 3"/>
          <p:cNvSpPr txBox="1"/>
          <p:nvPr/>
        </p:nvSpPr>
        <p:spPr>
          <a:xfrm>
            <a:off x="3611231" y="373912"/>
            <a:ext cx="2481961" cy="584775"/>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ru-RU" sz="3200" dirty="0" smtClean="0">
                <a:solidFill>
                  <a:srgbClr val="002060"/>
                </a:solidFill>
                <a:latin typeface="Cambria" pitchFamily="18" charset="0"/>
              </a:rPr>
              <a:t>Заключение</a:t>
            </a:r>
            <a:endParaRPr lang="ru-RU" sz="3200" dirty="0">
              <a:solidFill>
                <a:srgbClr val="002060"/>
              </a:solidFill>
              <a:latin typeface="Cambria" pitchFamily="18" charset="0"/>
            </a:endParaRPr>
          </a:p>
        </p:txBody>
      </p:sp>
      <p:pic>
        <p:nvPicPr>
          <p:cNvPr id="5" name="Picture 11" descr="C:\Users\User\Desktop\геолог.png"/>
          <p:cNvPicPr>
            <a:picLocks noChangeAspect="1" noChangeArrowheads="1"/>
          </p:cNvPicPr>
          <p:nvPr/>
        </p:nvPicPr>
        <p:blipFill>
          <a:blip r:embed="rId3" cstate="print"/>
          <a:srcRect/>
          <a:stretch>
            <a:fillRect/>
          </a:stretch>
        </p:blipFill>
        <p:spPr bwMode="auto">
          <a:xfrm>
            <a:off x="3304978" y="2817036"/>
            <a:ext cx="2574895" cy="2574895"/>
          </a:xfrm>
          <a:prstGeom prst="rect">
            <a:avLst/>
          </a:prstGeom>
          <a:noFill/>
        </p:spPr>
      </p:pic>
      <p:sp>
        <p:nvSpPr>
          <p:cNvPr id="6" name="TextBox 5"/>
          <p:cNvSpPr txBox="1"/>
          <p:nvPr/>
        </p:nvSpPr>
        <p:spPr>
          <a:xfrm>
            <a:off x="496479" y="1142409"/>
            <a:ext cx="8371074" cy="1261884"/>
          </a:xfrm>
          <a:prstGeom prst="rect">
            <a:avLst/>
          </a:prstGeom>
          <a:noFill/>
        </p:spPr>
        <p:txBody>
          <a:bodyPr wrap="none" rtlCol="0">
            <a:spAutoFit/>
          </a:bodyPr>
          <a:lstStyle/>
          <a:p>
            <a:r>
              <a:rPr lang="ru-RU" sz="1900" dirty="0" smtClean="0">
                <a:latin typeface="Cambria" pitchFamily="18" charset="0"/>
              </a:rPr>
              <a:t>Наша экскурсия окончена. Теперь нам предстоит разбиться на  4 группы</a:t>
            </a:r>
          </a:p>
          <a:p>
            <a:r>
              <a:rPr lang="ru-RU" sz="1900" dirty="0" smtClean="0">
                <a:latin typeface="Cambria" pitchFamily="18" charset="0"/>
              </a:rPr>
              <a:t> (по количеству станций), подготовить выступление с опорой на задания </a:t>
            </a:r>
          </a:p>
          <a:p>
            <a:r>
              <a:rPr lang="ru-RU" sz="1900" dirty="0" smtClean="0">
                <a:latin typeface="Cambria" pitchFamily="18" charset="0"/>
              </a:rPr>
              <a:t> в маршрутном листе и обсудить  современное  экологическое состояние </a:t>
            </a:r>
          </a:p>
          <a:p>
            <a:r>
              <a:rPr lang="ru-RU" sz="1900" dirty="0" smtClean="0">
                <a:latin typeface="Cambria" pitchFamily="18" charset="0"/>
              </a:rPr>
              <a:t>изученных месторождений.</a:t>
            </a:r>
            <a:endParaRPr lang="ru-RU" sz="1900" dirty="0">
              <a:latin typeface="Cambria" pitchFamily="18" charset="0"/>
            </a:endParaRPr>
          </a:p>
        </p:txBody>
      </p:sp>
      <p:sp>
        <p:nvSpPr>
          <p:cNvPr id="9" name="Скругленная прямоугольная выноска 8"/>
          <p:cNvSpPr/>
          <p:nvPr/>
        </p:nvSpPr>
        <p:spPr>
          <a:xfrm>
            <a:off x="5996092" y="2329242"/>
            <a:ext cx="2498135" cy="1229230"/>
          </a:xfrm>
          <a:prstGeom prst="wedgeRoundRectCallout">
            <a:avLst>
              <a:gd name="adj1" fmla="val -69111"/>
              <a:gd name="adj2" fmla="val 30254"/>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ru-RU" b="1" dirty="0" smtClean="0">
              <a:solidFill>
                <a:schemeClr val="accent2">
                  <a:lumMod val="50000"/>
                </a:schemeClr>
              </a:solidFill>
              <a:latin typeface="Times New Roman" pitchFamily="18" charset="0"/>
              <a:cs typeface="Times New Roman" pitchFamily="18" charset="0"/>
            </a:endParaRPr>
          </a:p>
          <a:p>
            <a:pPr algn="ctr"/>
            <a:r>
              <a:rPr lang="ru-RU" b="1" dirty="0" smtClean="0">
                <a:solidFill>
                  <a:schemeClr val="accent2">
                    <a:lumMod val="50000"/>
                  </a:schemeClr>
                </a:solidFill>
                <a:latin typeface="Times New Roman" pitchFamily="18" charset="0"/>
                <a:cs typeface="Times New Roman" pitchFamily="18" charset="0"/>
              </a:rPr>
              <a:t>Назовите первооткрывателя чароита?</a:t>
            </a:r>
          </a:p>
          <a:p>
            <a:pPr algn="ctr"/>
            <a:endParaRPr lang="ru-RU" b="1" dirty="0" smtClean="0">
              <a:solidFill>
                <a:schemeClr val="accent2">
                  <a:lumMod val="50000"/>
                </a:schemeClr>
              </a:solidFill>
              <a:latin typeface="Times New Roman" pitchFamily="18" charset="0"/>
              <a:cs typeface="Times New Roman" pitchFamily="18" charset="0"/>
            </a:endParaRPr>
          </a:p>
        </p:txBody>
      </p:sp>
      <p:sp>
        <p:nvSpPr>
          <p:cNvPr id="10" name="Скругленная прямоугольная выноска 9"/>
          <p:cNvSpPr/>
          <p:nvPr/>
        </p:nvSpPr>
        <p:spPr>
          <a:xfrm>
            <a:off x="594750" y="2754546"/>
            <a:ext cx="2498135" cy="1229230"/>
          </a:xfrm>
          <a:prstGeom prst="wedgeRoundRectCallout">
            <a:avLst>
              <a:gd name="adj1" fmla="val 76451"/>
              <a:gd name="adj2" fmla="val 24199"/>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ru-RU" b="1" dirty="0" smtClean="0">
              <a:solidFill>
                <a:schemeClr val="accent2">
                  <a:lumMod val="50000"/>
                </a:schemeClr>
              </a:solidFill>
              <a:latin typeface="Times New Roman" pitchFamily="18" charset="0"/>
              <a:cs typeface="Times New Roman" pitchFamily="18" charset="0"/>
            </a:endParaRPr>
          </a:p>
          <a:p>
            <a:pPr algn="ctr"/>
            <a:r>
              <a:rPr lang="ru-RU" b="1" dirty="0" smtClean="0">
                <a:solidFill>
                  <a:schemeClr val="accent2">
                    <a:lumMod val="50000"/>
                  </a:schemeClr>
                </a:solidFill>
                <a:latin typeface="Times New Roman" pitchFamily="18" charset="0"/>
                <a:cs typeface="Times New Roman" pitchFamily="18" charset="0"/>
              </a:rPr>
              <a:t>Назовите самый мягкий минерал из изученных камней?</a:t>
            </a:r>
          </a:p>
          <a:p>
            <a:pPr algn="ctr"/>
            <a:endParaRPr lang="ru-RU" b="1" dirty="0" smtClean="0">
              <a:solidFill>
                <a:schemeClr val="accent2">
                  <a:lumMod val="50000"/>
                </a:schemeClr>
              </a:solidFill>
              <a:latin typeface="Times New Roman" pitchFamily="18" charset="0"/>
              <a:cs typeface="Times New Roman" pitchFamily="18" charset="0"/>
            </a:endParaRPr>
          </a:p>
        </p:txBody>
      </p:sp>
      <p:sp>
        <p:nvSpPr>
          <p:cNvPr id="11" name="TextBox 10"/>
          <p:cNvSpPr txBox="1"/>
          <p:nvPr/>
        </p:nvSpPr>
        <p:spPr>
          <a:xfrm>
            <a:off x="3313518" y="2415363"/>
            <a:ext cx="2473754" cy="461665"/>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ru-RU" sz="2400" b="1" dirty="0" smtClean="0">
                <a:solidFill>
                  <a:srgbClr val="C00000"/>
                </a:solidFill>
                <a:latin typeface="Cambria" pitchFamily="18" charset="0"/>
              </a:rPr>
              <a:t>Блиц - вопросы</a:t>
            </a:r>
            <a:endParaRPr lang="ru-RU" sz="2400" b="1" dirty="0">
              <a:solidFill>
                <a:srgbClr val="C00000"/>
              </a:solidFill>
              <a:latin typeface="Cambria" pitchFamily="18" charset="0"/>
            </a:endParaRPr>
          </a:p>
        </p:txBody>
      </p:sp>
      <p:sp>
        <p:nvSpPr>
          <p:cNvPr id="13" name="Скругленная прямоугольная выноска 12"/>
          <p:cNvSpPr/>
          <p:nvPr/>
        </p:nvSpPr>
        <p:spPr>
          <a:xfrm>
            <a:off x="541587" y="4253736"/>
            <a:ext cx="2498135" cy="1229230"/>
          </a:xfrm>
          <a:prstGeom prst="wedgeRoundRectCallout">
            <a:avLst>
              <a:gd name="adj1" fmla="val 81558"/>
              <a:gd name="adj2" fmla="val -51054"/>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ru-RU" b="1" dirty="0" smtClean="0">
              <a:solidFill>
                <a:schemeClr val="accent2">
                  <a:lumMod val="50000"/>
                </a:schemeClr>
              </a:solidFill>
              <a:latin typeface="Times New Roman" pitchFamily="18" charset="0"/>
              <a:cs typeface="Times New Roman" pitchFamily="18" charset="0"/>
            </a:endParaRPr>
          </a:p>
          <a:p>
            <a:pPr algn="ctr"/>
            <a:r>
              <a:rPr lang="ru-RU" b="1" dirty="0" smtClean="0">
                <a:solidFill>
                  <a:schemeClr val="accent2">
                    <a:lumMod val="50000"/>
                  </a:schemeClr>
                </a:solidFill>
                <a:latin typeface="Times New Roman" pitchFamily="18" charset="0"/>
                <a:cs typeface="Times New Roman" pitchFamily="18" charset="0"/>
              </a:rPr>
              <a:t>Назовите минерал, который по прочности не уступает стали?</a:t>
            </a:r>
          </a:p>
          <a:p>
            <a:pPr algn="ctr"/>
            <a:endParaRPr lang="ru-RU" b="1" dirty="0" smtClean="0">
              <a:solidFill>
                <a:schemeClr val="accent2">
                  <a:lumMod val="50000"/>
                </a:schemeClr>
              </a:solidFill>
              <a:latin typeface="Times New Roman" pitchFamily="18" charset="0"/>
              <a:cs typeface="Times New Roman" pitchFamily="18" charset="0"/>
            </a:endParaRPr>
          </a:p>
        </p:txBody>
      </p:sp>
      <p:sp>
        <p:nvSpPr>
          <p:cNvPr id="14" name="Скругленная прямоугольная выноска 13"/>
          <p:cNvSpPr/>
          <p:nvPr/>
        </p:nvSpPr>
        <p:spPr>
          <a:xfrm>
            <a:off x="5953560" y="3998554"/>
            <a:ext cx="2498135" cy="1229230"/>
          </a:xfrm>
          <a:prstGeom prst="wedgeRoundRectCallout">
            <a:avLst>
              <a:gd name="adj1" fmla="val -72942"/>
              <a:gd name="adj2" fmla="val -36349"/>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ru-RU" b="1" dirty="0" smtClean="0">
              <a:solidFill>
                <a:schemeClr val="accent2">
                  <a:lumMod val="50000"/>
                </a:schemeClr>
              </a:solidFill>
              <a:latin typeface="Times New Roman" pitchFamily="18" charset="0"/>
              <a:cs typeface="Times New Roman" pitchFamily="18" charset="0"/>
            </a:endParaRPr>
          </a:p>
          <a:p>
            <a:pPr algn="ctr"/>
            <a:r>
              <a:rPr lang="ru-RU" b="1" dirty="0" smtClean="0">
                <a:solidFill>
                  <a:schemeClr val="accent2">
                    <a:lumMod val="50000"/>
                  </a:schemeClr>
                </a:solidFill>
                <a:latin typeface="Times New Roman" pitchFamily="18" charset="0"/>
                <a:cs typeface="Times New Roman" pitchFamily="18" charset="0"/>
              </a:rPr>
              <a:t>Из какого поделочного камня изготовлена ваза?</a:t>
            </a:r>
          </a:p>
          <a:p>
            <a:pPr algn="ctr"/>
            <a:endParaRPr lang="ru-RU" b="1" dirty="0" smtClean="0">
              <a:solidFill>
                <a:schemeClr val="accent2">
                  <a:lumMod val="50000"/>
                </a:schemeClr>
              </a:solidFill>
              <a:latin typeface="Times New Roman" pitchFamily="18" charset="0"/>
              <a:cs typeface="Times New Roman" pitchFamily="18" charset="0"/>
            </a:endParaRPr>
          </a:p>
        </p:txBody>
      </p:sp>
      <p:pic>
        <p:nvPicPr>
          <p:cNvPr id="15"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9812" y="5156789"/>
            <a:ext cx="869621" cy="14499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6" name="Скругленная прямоугольная выноска 15"/>
          <p:cNvSpPr/>
          <p:nvPr/>
        </p:nvSpPr>
        <p:spPr>
          <a:xfrm>
            <a:off x="3242256" y="5423318"/>
            <a:ext cx="2498135" cy="1229230"/>
          </a:xfrm>
          <a:prstGeom prst="wedgeRoundRectCallout">
            <a:avLst>
              <a:gd name="adj1" fmla="val 28781"/>
              <a:gd name="adj2" fmla="val -63163"/>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ru-RU" b="1" dirty="0" smtClean="0">
              <a:solidFill>
                <a:schemeClr val="accent2">
                  <a:lumMod val="50000"/>
                </a:schemeClr>
              </a:solidFill>
              <a:latin typeface="Times New Roman" pitchFamily="18" charset="0"/>
              <a:cs typeface="Times New Roman" pitchFamily="18" charset="0"/>
            </a:endParaRPr>
          </a:p>
          <a:p>
            <a:pPr algn="ctr"/>
            <a:r>
              <a:rPr lang="ru-RU" b="1" dirty="0" smtClean="0">
                <a:solidFill>
                  <a:schemeClr val="accent2">
                    <a:lumMod val="50000"/>
                  </a:schemeClr>
                </a:solidFill>
                <a:latin typeface="Times New Roman" pitchFamily="18" charset="0"/>
                <a:cs typeface="Times New Roman" pitchFamily="18" charset="0"/>
              </a:rPr>
              <a:t>Перечислите формы нахождения аметиста ?</a:t>
            </a:r>
          </a:p>
          <a:p>
            <a:pPr algn="ctr"/>
            <a:endParaRPr lang="ru-RU" b="1" dirty="0" smtClean="0">
              <a:solidFill>
                <a:schemeClr val="accent2">
                  <a:lumMod val="5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2552666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2"/>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right)">
                                      <p:cBhvr>
                                        <p:cTn id="14" dur="500"/>
                                        <p:tgtEl>
                                          <p:spTgt spid="5"/>
                                        </p:tgtEl>
                                      </p:cBhvr>
                                    </p:animEffect>
                                  </p:childTnLst>
                                </p:cTn>
                              </p:par>
                              <p:par>
                                <p:cTn id="15" presetID="22" presetClass="entr" presetSubtype="2"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righ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linds(horizont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linds(horizont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linds(horizont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linds(horizontal)">
                                      <p:cBhvr>
                                        <p:cTn id="37" dur="500"/>
                                        <p:tgtEl>
                                          <p:spTgt spid="14"/>
                                        </p:tgtEl>
                                      </p:cBhvr>
                                    </p:animEffect>
                                  </p:childTnLst>
                                </p:cTn>
                              </p:par>
                              <p:par>
                                <p:cTn id="38" presetID="3" presetClass="entr" presetSubtype="10"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linds(horizontal)">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blinds(horizontal)">
                                      <p:cBhvr>
                                        <p:cTn id="4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0" grpId="0" animBg="1"/>
      <p:bldP spid="11" grpId="0" animBg="1"/>
      <p:bldP spid="13" grpId="0" animBg="1"/>
      <p:bldP spid="14" grpId="0" animBg="1"/>
      <p:bldP spid="1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31" y="0"/>
            <a:ext cx="9139938" cy="6858000"/>
          </a:xfrm>
          <a:prstGeom prst="rect">
            <a:avLst/>
          </a:prstGeom>
        </p:spPr>
      </p:pic>
      <p:sp>
        <p:nvSpPr>
          <p:cNvPr id="2050" name="AutoShape 2" descr="Картинки по запросу добыча чароита"/>
          <p:cNvSpPr>
            <a:spLocks noChangeAspect="1" noChangeArrowheads="1"/>
          </p:cNvSpPr>
          <p:nvPr/>
        </p:nvSpPr>
        <p:spPr bwMode="auto">
          <a:xfrm>
            <a:off x="155575" y="-1897063"/>
            <a:ext cx="4162425" cy="3952876"/>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4" name="TextBox 3"/>
          <p:cNvSpPr txBox="1"/>
          <p:nvPr/>
        </p:nvSpPr>
        <p:spPr>
          <a:xfrm>
            <a:off x="3051544" y="733646"/>
            <a:ext cx="3666709" cy="461665"/>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ru-RU" sz="2400" dirty="0" smtClean="0">
                <a:solidFill>
                  <a:srgbClr val="002060"/>
                </a:solidFill>
                <a:latin typeface="Cambria" pitchFamily="18" charset="0"/>
              </a:rPr>
              <a:t>Источники информации </a:t>
            </a:r>
            <a:endParaRPr lang="ru-RU" sz="2400" dirty="0">
              <a:solidFill>
                <a:srgbClr val="002060"/>
              </a:solidFill>
              <a:latin typeface="Cambria" pitchFamily="18" charset="0"/>
            </a:endParaRPr>
          </a:p>
        </p:txBody>
      </p:sp>
      <p:sp>
        <p:nvSpPr>
          <p:cNvPr id="5" name="Прямоугольник 4"/>
          <p:cNvSpPr/>
          <p:nvPr/>
        </p:nvSpPr>
        <p:spPr>
          <a:xfrm>
            <a:off x="152400" y="1298025"/>
            <a:ext cx="8839200" cy="683264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342900" indent="-342900">
              <a:buFont typeface="+mj-lt"/>
              <a:buAutoNum type="arabicPeriod"/>
            </a:pPr>
            <a:r>
              <a:rPr lang="ru-RU" sz="2200" dirty="0" smtClean="0">
                <a:latin typeface="Cambria" pitchFamily="18" charset="0"/>
              </a:rPr>
              <a:t>Алексеев А. И., Николина В. В.,  Лишкина Е.К.,</a:t>
            </a:r>
            <a:r>
              <a:rPr lang="ru-RU" sz="2200" dirty="0" smtClean="0">
                <a:latin typeface="Cambria" pitchFamily="18" charset="0"/>
                <a:hlinkClick r:id="rId3"/>
              </a:rPr>
              <a:t> </a:t>
            </a:r>
            <a:r>
              <a:rPr lang="ru-RU" sz="2200" dirty="0" smtClean="0">
                <a:latin typeface="Cambria" pitchFamily="18" charset="0"/>
              </a:rPr>
              <a:t>География. 8 класс. Учебник. ФГОС. –М: Просвещение, 2017</a:t>
            </a:r>
            <a:r>
              <a:rPr lang="ru-RU" sz="2200" dirty="0" smtClean="0">
                <a:latin typeface="Cambria" pitchFamily="18" charset="0"/>
              </a:rPr>
              <a:t>.</a:t>
            </a:r>
            <a:endParaRPr lang="en-US" sz="2200" dirty="0" smtClean="0">
              <a:latin typeface="Cambria" pitchFamily="18" charset="0"/>
            </a:endParaRPr>
          </a:p>
          <a:p>
            <a:pPr marL="342900" indent="-342900">
              <a:buFont typeface="+mj-lt"/>
              <a:buAutoNum type="arabicPeriod"/>
            </a:pPr>
            <a:r>
              <a:rPr lang="ru-RU" sz="2200" dirty="0" smtClean="0">
                <a:latin typeface="Cambria" pitchFamily="18" charset="0"/>
              </a:rPr>
              <a:t>Атлас УМК «Сферы»</a:t>
            </a:r>
          </a:p>
          <a:p>
            <a:pPr marL="342900" indent="-342900">
              <a:buFont typeface="+mj-lt"/>
              <a:buAutoNum type="arabicPeriod"/>
            </a:pPr>
            <a:r>
              <a:rPr lang="ru-RU" sz="2200" dirty="0" smtClean="0">
                <a:latin typeface="Cambria" pitchFamily="18" charset="0"/>
              </a:rPr>
              <a:t>Универсальные атласы и контурные карты под ред. </a:t>
            </a:r>
            <a:r>
              <a:rPr lang="ru-RU" sz="2200" dirty="0" err="1" smtClean="0">
                <a:latin typeface="Cambria" pitchFamily="18" charset="0"/>
              </a:rPr>
              <a:t>В.П.Дронова</a:t>
            </a:r>
            <a:endParaRPr lang="ru-RU" sz="2200" dirty="0" smtClean="0">
              <a:latin typeface="Cambria" pitchFamily="18" charset="0"/>
            </a:endParaRPr>
          </a:p>
          <a:p>
            <a:pPr marL="342900" indent="-342900">
              <a:buFont typeface="+mj-lt"/>
              <a:buAutoNum type="arabicPeriod"/>
            </a:pPr>
            <a:r>
              <a:rPr lang="ru-RU" sz="2200" dirty="0" smtClean="0">
                <a:latin typeface="Cambria" pitchFamily="18" charset="0"/>
              </a:rPr>
              <a:t>Бояркин В. М. География Иркутской области.- Иркутск: Восточно-Сибирская компания, 2015.</a:t>
            </a:r>
          </a:p>
          <a:p>
            <a:pPr marL="342900" indent="-342900">
              <a:buFont typeface="+mj-lt"/>
              <a:buAutoNum type="arabicPeriod"/>
            </a:pPr>
            <a:r>
              <a:rPr lang="ru-RU" sz="2200" dirty="0" smtClean="0">
                <a:latin typeface="Cambria" pitchFamily="18" charset="0"/>
              </a:rPr>
              <a:t>Бранд Л. Чары камней. - СПб.: Наука и Техника, 2007.</a:t>
            </a:r>
          </a:p>
          <a:p>
            <a:pPr marL="342900" indent="-342900">
              <a:buFont typeface="+mj-lt"/>
              <a:buAutoNum type="arabicPeriod"/>
            </a:pPr>
            <a:r>
              <a:rPr lang="ru-RU" sz="2200" dirty="0" smtClean="0">
                <a:latin typeface="Cambria" pitchFamily="18" charset="0"/>
              </a:rPr>
              <a:t>География. Атлас. 8-9 класс. УМК Полярная звезда Матвеев А.В.,2017.</a:t>
            </a:r>
          </a:p>
          <a:p>
            <a:pPr marL="342900" indent="-342900">
              <a:buFont typeface="+mj-lt"/>
              <a:buAutoNum type="arabicPeriod"/>
            </a:pPr>
            <a:r>
              <a:rPr lang="ru-RU" sz="2000" dirty="0" smtClean="0">
                <a:latin typeface="Cambria" pitchFamily="18" charset="0"/>
              </a:rPr>
              <a:t>Атлас Иркутск и Иркутская область.- Издательство: ВостСибАГП,2017.</a:t>
            </a:r>
            <a:endParaRPr lang="ru-RU" sz="2200" dirty="0" smtClean="0">
              <a:latin typeface="Cambria" pitchFamily="18" charset="0"/>
            </a:endParaRPr>
          </a:p>
          <a:p>
            <a:pPr marL="342900" indent="-342900">
              <a:buFont typeface="+mj-lt"/>
              <a:buAutoNum type="arabicPeriod"/>
            </a:pPr>
            <a:r>
              <a:rPr lang="ru-RU" sz="2200" dirty="0" smtClean="0">
                <a:latin typeface="Cambria" pitchFamily="18" charset="0"/>
              </a:rPr>
              <a:t>Григорьев В.М., Немков Г.И.  Учителю географии о геологии и минеральных  ресурсах СССР. -  М.: Просвещение,1984.    </a:t>
            </a:r>
          </a:p>
          <a:p>
            <a:pPr marL="342900" indent="-342900">
              <a:buFont typeface="+mj-lt"/>
              <a:buAutoNum type="arabicPeriod"/>
            </a:pPr>
            <a:r>
              <a:rPr lang="en-US" sz="2200" dirty="0" smtClean="0">
                <a:latin typeface="Cambria" pitchFamily="18" charset="0"/>
                <a:hlinkClick r:id="rId4"/>
              </a:rPr>
              <a:t>http://www.catalogmineralov.ru/deposit/irkutskaya_oblast/</a:t>
            </a:r>
            <a:endParaRPr lang="ru-RU" sz="2200" dirty="0" smtClean="0">
              <a:latin typeface="Cambria" pitchFamily="18" charset="0"/>
            </a:endParaRPr>
          </a:p>
          <a:p>
            <a:pPr marL="342900" indent="-342900">
              <a:buFont typeface="+mj-lt"/>
              <a:buAutoNum type="arabicPeriod"/>
            </a:pPr>
            <a:r>
              <a:rPr lang="en-US" sz="2200" dirty="0" smtClean="0">
                <a:latin typeface="Cambria" pitchFamily="18" charset="0"/>
                <a:hlinkClick r:id="rId5"/>
              </a:rPr>
              <a:t>https://www.google.ru/maps</a:t>
            </a:r>
            <a:r>
              <a:rPr lang="ru-RU" sz="2200" dirty="0" smtClean="0">
                <a:latin typeface="Cambria" pitchFamily="18" charset="0"/>
                <a:hlinkClick r:id="rId5"/>
              </a:rPr>
              <a:t>/</a:t>
            </a:r>
            <a:endParaRPr lang="ru-RU" sz="2200" dirty="0" smtClean="0">
              <a:latin typeface="Cambria" pitchFamily="18" charset="0"/>
            </a:endParaRPr>
          </a:p>
          <a:p>
            <a:pPr marL="342900" indent="-342900">
              <a:buFont typeface="+mj-lt"/>
              <a:buAutoNum type="arabicPeriod"/>
            </a:pPr>
            <a:r>
              <a:rPr lang="en-US" sz="2200" dirty="0" smtClean="0">
                <a:latin typeface="Cambria" pitchFamily="18" charset="0"/>
                <a:hlinkClick r:id="rId6"/>
              </a:rPr>
              <a:t>http://irkipedia.ru/content/dragocennye_podelochnye_i_oblicovochnye_kamni_vinokurov_ma_suhodolov_ap_ekonomika_irkutskoy</a:t>
            </a:r>
            <a:r>
              <a:rPr lang="ru-RU" sz="2200" dirty="0" smtClean="0">
                <a:latin typeface="Cambria" pitchFamily="18" charset="0"/>
                <a:hlinkClick r:id="rId6"/>
              </a:rPr>
              <a:t>/</a:t>
            </a:r>
            <a:r>
              <a:rPr lang="ru-RU" sz="2200" dirty="0" smtClean="0">
                <a:latin typeface="Cambria" pitchFamily="18" charset="0"/>
              </a:rPr>
              <a:t> </a:t>
            </a:r>
          </a:p>
          <a:p>
            <a:endParaRPr lang="ru-RU" sz="2200" dirty="0" smtClean="0">
              <a:latin typeface="Cambria" pitchFamily="18" charset="0"/>
            </a:endParaRPr>
          </a:p>
          <a:p>
            <a:endParaRPr lang="ru-RU" sz="2200" dirty="0" smtClean="0">
              <a:latin typeface="Cambria" pitchFamily="18" charset="0"/>
            </a:endParaRPr>
          </a:p>
          <a:p>
            <a:endParaRPr lang="ru-RU" sz="2200" dirty="0" smtClean="0">
              <a:latin typeface="Cambria" pitchFamily="18" charset="0"/>
            </a:endParaRPr>
          </a:p>
          <a:p>
            <a:endParaRPr lang="ru-RU" sz="2200" dirty="0">
              <a:latin typeface="Cambria" pitchFamily="18" charset="0"/>
            </a:endParaRPr>
          </a:p>
        </p:txBody>
      </p:sp>
    </p:spTree>
    <p:extLst>
      <p:ext uri="{BB962C8B-B14F-4D97-AF65-F5344CB8AC3E}">
        <p14:creationId xmlns:p14="http://schemas.microsoft.com/office/powerpoint/2010/main" val="2552666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2"/>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31" y="0"/>
            <a:ext cx="9139938" cy="6858000"/>
          </a:xfrm>
          <a:prstGeom prst="rect">
            <a:avLst/>
          </a:prstGeom>
        </p:spPr>
      </p:pic>
      <p:sp>
        <p:nvSpPr>
          <p:cNvPr id="8" name="TextBox 7"/>
          <p:cNvSpPr txBox="1"/>
          <p:nvPr/>
        </p:nvSpPr>
        <p:spPr>
          <a:xfrm>
            <a:off x="899196" y="1003383"/>
            <a:ext cx="7241504" cy="4478149"/>
          </a:xfrm>
          <a:prstGeom prst="rect">
            <a:avLst/>
          </a:prstGeom>
          <a:noFill/>
        </p:spPr>
        <p:txBody>
          <a:bodyPr wrap="square" rtlCol="0">
            <a:spAutoFit/>
          </a:bodyPr>
          <a:lstStyle/>
          <a:p>
            <a:pPr algn="just"/>
            <a:r>
              <a:rPr lang="ru-RU" sz="1900" b="1" dirty="0" smtClean="0">
                <a:latin typeface="Times New Roman" pitchFamily="18" charset="0"/>
                <a:cs typeface="Times New Roman" pitchFamily="18" charset="0"/>
              </a:rPr>
              <a:t>Предметные:</a:t>
            </a:r>
            <a:r>
              <a:rPr lang="ru-RU" sz="1900" dirty="0" smtClean="0">
                <a:latin typeface="Times New Roman" pitchFamily="18" charset="0"/>
                <a:cs typeface="Times New Roman" pitchFamily="18" charset="0"/>
              </a:rPr>
              <a:t> организация знаний о полезных ископаемых  своего края об особенностях  их размещения; развитие картографических умений;</a:t>
            </a:r>
          </a:p>
          <a:p>
            <a:pPr algn="just"/>
            <a:r>
              <a:rPr lang="ru-RU" sz="1900" b="1" dirty="0" smtClean="0">
                <a:latin typeface="Times New Roman" pitchFamily="18" charset="0"/>
                <a:cs typeface="Times New Roman" pitchFamily="18" charset="0"/>
              </a:rPr>
              <a:t>Метапредметные:</a:t>
            </a:r>
            <a:r>
              <a:rPr lang="ru-RU" sz="1900" dirty="0" smtClean="0">
                <a:latin typeface="Times New Roman" pitchFamily="18" charset="0"/>
                <a:cs typeface="Times New Roman" pitchFamily="18" charset="0"/>
              </a:rPr>
              <a:t> формирование умений:</a:t>
            </a:r>
          </a:p>
          <a:p>
            <a:pPr marL="342900" indent="-342900" algn="just"/>
            <a:r>
              <a:rPr lang="ru-RU" sz="1900" dirty="0" smtClean="0">
                <a:latin typeface="Times New Roman" pitchFamily="18" charset="0"/>
                <a:cs typeface="Times New Roman" pitchFamily="18" charset="0"/>
              </a:rPr>
              <a:t>1)  работать индивидуально или в группе; </a:t>
            </a:r>
          </a:p>
          <a:p>
            <a:pPr marL="342900" indent="-342900" algn="just"/>
            <a:r>
              <a:rPr lang="ru-RU" sz="1900" dirty="0" smtClean="0">
                <a:latin typeface="Times New Roman" pitchFamily="18" charset="0"/>
                <a:cs typeface="Times New Roman" pitchFamily="18" charset="0"/>
              </a:rPr>
              <a:t>2)  принимать участие в обсуждении выступлений сверстников; </a:t>
            </a:r>
          </a:p>
          <a:p>
            <a:pPr marL="342900" indent="-342900" algn="just"/>
            <a:r>
              <a:rPr lang="ru-RU" sz="1900" dirty="0" smtClean="0">
                <a:latin typeface="Times New Roman" pitchFamily="18" charset="0"/>
                <a:cs typeface="Times New Roman" pitchFamily="18" charset="0"/>
              </a:rPr>
              <a:t>3) анализировать и систематизировать информацию и заполнять таблицы;</a:t>
            </a:r>
          </a:p>
          <a:p>
            <a:pPr algn="just"/>
            <a:r>
              <a:rPr lang="ru-RU" sz="1900" dirty="0" smtClean="0">
                <a:latin typeface="Times New Roman" pitchFamily="18" charset="0"/>
                <a:cs typeface="Times New Roman" pitchFamily="18" charset="0"/>
              </a:rPr>
              <a:t>4) подготавливать материалы (сообщение или доклад, аналитическую справку и т. д.) о полезных ископаемых и проблемах их рационального использования;</a:t>
            </a:r>
          </a:p>
          <a:p>
            <a:pPr algn="just"/>
            <a:r>
              <a:rPr lang="ru-RU" sz="1900" b="1" dirty="0" smtClean="0">
                <a:latin typeface="Times New Roman" pitchFamily="18" charset="0"/>
                <a:cs typeface="Times New Roman" pitchFamily="18" charset="0"/>
              </a:rPr>
              <a:t>Личностные:</a:t>
            </a:r>
            <a:r>
              <a:rPr lang="ru-RU" sz="1900" dirty="0" smtClean="0">
                <a:latin typeface="Times New Roman" pitchFamily="18" charset="0"/>
                <a:cs typeface="Times New Roman" pitchFamily="18" charset="0"/>
              </a:rPr>
              <a:t> развитие умений самостоятельного поиска информации в книгах, Интернете и на картах. Понимание значимости  сохранения невозобновимых природных ресурсов и  бережному отношению к ним.</a:t>
            </a:r>
            <a:endParaRPr lang="ru-RU" sz="1900" dirty="0">
              <a:latin typeface="Times New Roman" pitchFamily="18" charset="0"/>
              <a:cs typeface="Times New Roman" pitchFamily="18" charset="0"/>
            </a:endParaRPr>
          </a:p>
        </p:txBody>
      </p:sp>
      <p:sp>
        <p:nvSpPr>
          <p:cNvPr id="10" name="TextBox 9"/>
          <p:cNvSpPr txBox="1"/>
          <p:nvPr/>
        </p:nvSpPr>
        <p:spPr>
          <a:xfrm>
            <a:off x="2057400" y="622300"/>
            <a:ext cx="5207000" cy="707886"/>
          </a:xfrm>
          <a:prstGeom prst="rect">
            <a:avLst/>
          </a:prstGeom>
          <a:noFill/>
        </p:spPr>
        <p:txBody>
          <a:bodyPr wrap="square" rtlCol="0">
            <a:spAutoFit/>
          </a:bodyPr>
          <a:lstStyle/>
          <a:p>
            <a:r>
              <a:rPr lang="ru-RU" sz="2000" b="1" dirty="0" smtClean="0">
                <a:solidFill>
                  <a:schemeClr val="accent2">
                    <a:lumMod val="50000"/>
                  </a:schemeClr>
                </a:solidFill>
                <a:latin typeface="Times New Roman" pitchFamily="18" charset="0"/>
                <a:cs typeface="Times New Roman" pitchFamily="18" charset="0"/>
              </a:rPr>
              <a:t>Планируемые результаты обучения:</a:t>
            </a:r>
          </a:p>
          <a:p>
            <a:endParaRPr lang="ru-RU" sz="2000" dirty="0">
              <a:solidFill>
                <a:schemeClr val="accent2">
                  <a:lumMod val="50000"/>
                </a:schemeClr>
              </a:solidFill>
            </a:endParaRPr>
          </a:p>
        </p:txBody>
      </p:sp>
    </p:spTree>
    <p:extLst>
      <p:ext uri="{BB962C8B-B14F-4D97-AF65-F5344CB8AC3E}">
        <p14:creationId xmlns:p14="http://schemas.microsoft.com/office/powerpoint/2010/main" val="25526660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31" y="0"/>
            <a:ext cx="9139938" cy="6858000"/>
          </a:xfrm>
          <a:prstGeom prst="rect">
            <a:avLst/>
          </a:prstGeom>
        </p:spPr>
      </p:pic>
      <p:sp>
        <p:nvSpPr>
          <p:cNvPr id="9217" name="Rectangle 1"/>
          <p:cNvSpPr>
            <a:spLocks noChangeArrowheads="1"/>
          </p:cNvSpPr>
          <p:nvPr/>
        </p:nvSpPr>
        <p:spPr bwMode="auto">
          <a:xfrm>
            <a:off x="614855" y="181776"/>
            <a:ext cx="7882759" cy="553997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495300" algn="l"/>
              </a:tabLst>
            </a:pPr>
            <a:r>
              <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2400" b="1" u="sng" strike="noStrike" cap="none" normalizeH="0" baseline="0" dirty="0" smtClean="0">
                <a:ln>
                  <a:noFill/>
                </a:ln>
                <a:solidFill>
                  <a:schemeClr val="accent2">
                    <a:lumMod val="50000"/>
                  </a:schemeClr>
                </a:solidFill>
                <a:effectLst/>
                <a:latin typeface="Times New Roman" pitchFamily="18" charset="0"/>
                <a:ea typeface="Times New Roman" pitchFamily="18" charset="0"/>
                <a:cs typeface="Times New Roman" pitchFamily="18" charset="0"/>
              </a:rPr>
              <a:t>Цель </a:t>
            </a:r>
            <a:r>
              <a:rPr lang="ru-RU" sz="2400" b="1" u="sng" dirty="0" smtClean="0">
                <a:solidFill>
                  <a:schemeClr val="accent2">
                    <a:lumMod val="50000"/>
                  </a:schemeClr>
                </a:solidFill>
                <a:latin typeface="Times New Roman" pitchFamily="18" charset="0"/>
                <a:ea typeface="Times New Roman" pitchFamily="18" charset="0"/>
                <a:cs typeface="Times New Roman" pitchFamily="18" charset="0"/>
              </a:rPr>
              <a:t> экскурсии:</a:t>
            </a:r>
            <a:r>
              <a:rPr kumimoji="0" lang="ru-RU" sz="2400" b="1" u="none" strike="noStrike" cap="none" normalizeH="0" baseline="0" dirty="0" smtClean="0">
                <a:ln>
                  <a:noFill/>
                </a:ln>
                <a:solidFill>
                  <a:schemeClr val="accent2">
                    <a:lumMod val="50000"/>
                  </a:schemeClr>
                </a:solidFill>
                <a:effectLst/>
                <a:latin typeface="Times New Roman" pitchFamily="18" charset="0"/>
                <a:ea typeface="Times New Roman" pitchFamily="18" charset="0"/>
                <a:cs typeface="Times New Roman" pitchFamily="18" charset="0"/>
              </a:rPr>
              <a:t> </a:t>
            </a:r>
          </a:p>
          <a:p>
            <a:pPr marL="0" marR="0" lvl="0" indent="0" algn="just" defTabSz="914400" rtl="0" eaLnBrk="1" fontAlgn="base" latinLnBrk="0" hangingPunct="1">
              <a:lnSpc>
                <a:spcPct val="100000"/>
              </a:lnSpc>
              <a:spcBef>
                <a:spcPct val="0"/>
              </a:spcBef>
              <a:spcAft>
                <a:spcPct val="0"/>
              </a:spcAft>
              <a:buClrTx/>
              <a:buSzTx/>
              <a:buFontTx/>
              <a:buNone/>
              <a:tabLst>
                <a:tab pos="495300" algn="l"/>
              </a:tabLst>
            </a:pPr>
            <a:r>
              <a:rPr kumimoji="0" lang="ru-RU" sz="2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углубление познаний обучающихся по предмету и </a:t>
            </a:r>
          </a:p>
          <a:p>
            <a:pPr marL="0" marR="0" lvl="0" indent="0" algn="just" defTabSz="914400" rtl="0" eaLnBrk="1" fontAlgn="base" latinLnBrk="0" hangingPunct="1">
              <a:lnSpc>
                <a:spcPct val="100000"/>
              </a:lnSpc>
              <a:spcBef>
                <a:spcPct val="0"/>
              </a:spcBef>
              <a:spcAft>
                <a:spcPct val="0"/>
              </a:spcAft>
              <a:buClrTx/>
              <a:buSzTx/>
              <a:buFontTx/>
              <a:buNone/>
              <a:tabLst>
                <a:tab pos="495300" algn="l"/>
              </a:tabLst>
            </a:pPr>
            <a:r>
              <a:rPr kumimoji="0" lang="ru-RU" sz="2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создание положительной мотивации к выбору будущей профессии. </a:t>
            </a:r>
          </a:p>
          <a:p>
            <a:pPr marL="0" marR="0" lvl="0" indent="0" algn="just" defTabSz="914400" rtl="0" eaLnBrk="0" fontAlgn="base" latinLnBrk="0" hangingPunct="0">
              <a:lnSpc>
                <a:spcPct val="100000"/>
              </a:lnSpc>
              <a:spcBef>
                <a:spcPct val="0"/>
              </a:spcBef>
              <a:spcAft>
                <a:spcPct val="0"/>
              </a:spcAft>
              <a:buClrTx/>
              <a:buSzTx/>
              <a:buFontTx/>
              <a:buNone/>
              <a:tabLst>
                <a:tab pos="495300" algn="l"/>
              </a:tabLst>
            </a:pPr>
            <a:r>
              <a:rPr kumimoji="0" lang="ru-RU" sz="2400" b="1" u="sng" strike="noStrike" cap="none" normalizeH="0" baseline="0" dirty="0" smtClean="0">
                <a:ln>
                  <a:noFill/>
                </a:ln>
                <a:solidFill>
                  <a:schemeClr val="accent2">
                    <a:lumMod val="50000"/>
                  </a:schemeClr>
                </a:solidFill>
                <a:effectLst/>
                <a:latin typeface="Times New Roman" pitchFamily="18" charset="0"/>
                <a:ea typeface="Times New Roman" pitchFamily="18" charset="0"/>
                <a:cs typeface="Times New Roman" pitchFamily="18" charset="0"/>
              </a:rPr>
              <a:t>Задачи :</a:t>
            </a:r>
            <a:endParaRPr kumimoji="0" lang="ru-RU" sz="2400" b="1" u="none" strike="noStrike" cap="none" normalizeH="0" baseline="0" dirty="0" smtClean="0">
              <a:ln>
                <a:noFill/>
              </a:ln>
              <a:solidFill>
                <a:schemeClr val="accent2">
                  <a:lumMod val="50000"/>
                </a:schemeClr>
              </a:solidFill>
              <a:effectLst/>
              <a:latin typeface="Times New Roman" pitchFamily="18" charset="0"/>
              <a:cs typeface="Times New Roman" pitchFamily="18" charset="0"/>
            </a:endParaRPr>
          </a:p>
          <a:p>
            <a:pPr algn="just" eaLnBrk="0" fontAlgn="base" hangingPunct="0">
              <a:spcBef>
                <a:spcPct val="0"/>
              </a:spcBef>
              <a:spcAft>
                <a:spcPct val="0"/>
              </a:spcAft>
              <a:buFont typeface="Wingdings" pitchFamily="2" charset="2"/>
              <a:buChar char="ü"/>
              <a:tabLst>
                <a:tab pos="495300" algn="l"/>
              </a:tabLst>
            </a:pPr>
            <a:r>
              <a:rPr lang="ru-RU" sz="2400" dirty="0">
                <a:latin typeface="Times New Roman" pitchFamily="18" charset="0"/>
                <a:ea typeface="Times New Roman" pitchFamily="18" charset="0"/>
                <a:cs typeface="Times New Roman" pitchFamily="18" charset="0"/>
              </a:rPr>
              <a:t>Вовлекать обучающихся в активную практическую деятельность по изучению  </a:t>
            </a:r>
            <a:r>
              <a:rPr lang="ru-RU" sz="2400" dirty="0" smtClean="0">
                <a:latin typeface="Times New Roman" pitchFamily="18" charset="0"/>
                <a:ea typeface="Times New Roman" pitchFamily="18" charset="0"/>
                <a:cs typeface="Times New Roman" pitchFamily="18" charset="0"/>
              </a:rPr>
              <a:t>полезных ископаемых; </a:t>
            </a:r>
            <a:endParaRPr lang="ru-RU" sz="2400" dirty="0">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 typeface="Wingdings" pitchFamily="2" charset="2"/>
              <a:buChar char="ü"/>
              <a:tabLst>
                <a:tab pos="495300" algn="l"/>
              </a:tabLst>
            </a:pPr>
            <a:r>
              <a:rPr kumimoji="0" lang="ru-RU"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Развивать познавательную, творческую активность у школьников к окружающему миру;</a:t>
            </a:r>
            <a:endParaRPr kumimoji="0" lang="ru-RU"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 typeface="Wingdings" pitchFamily="2" charset="2"/>
              <a:buChar char="ü"/>
              <a:tabLst>
                <a:tab pos="495300" algn="l"/>
              </a:tabLst>
            </a:pPr>
            <a:r>
              <a:rPr kumimoji="0" lang="ru-RU"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Формировать умения самостоятельно приобретать знания и применять их на практике; </a:t>
            </a:r>
            <a:endParaRPr kumimoji="0" lang="ru-RU"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 typeface="Wingdings" pitchFamily="2" charset="2"/>
              <a:buChar char="ü"/>
              <a:tabLst>
                <a:tab pos="495300" algn="l"/>
              </a:tabLst>
            </a:pPr>
            <a:r>
              <a:rPr kumimoji="0" lang="ru-RU"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Уметь работать с различными источниками информации; </a:t>
            </a:r>
            <a:endParaRPr kumimoji="0" lang="ru-RU"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 typeface="Wingdings" pitchFamily="2" charset="2"/>
              <a:buChar char="ü"/>
              <a:tabLst>
                <a:tab pos="495300" algn="l"/>
              </a:tabLst>
            </a:pPr>
            <a:r>
              <a:rPr kumimoji="0" lang="ru-RU"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Развивать коммуникативные навыки по умению работать в группе, вести дискуссию, отстаивать свою точку зрения. </a:t>
            </a:r>
            <a:endParaRPr kumimoji="0" lang="ru-RU" sz="24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255266607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62" y="0"/>
            <a:ext cx="9139938" cy="6858000"/>
          </a:xfrm>
          <a:prstGeom prst="rect">
            <a:avLst/>
          </a:prstGeom>
        </p:spPr>
      </p:pic>
      <p:pic>
        <p:nvPicPr>
          <p:cNvPr id="25602" name="Picture 2" descr="Картинки по запросу ваза из гагата"/>
          <p:cNvPicPr>
            <a:picLocks noChangeAspect="1" noChangeArrowheads="1"/>
          </p:cNvPicPr>
          <p:nvPr/>
        </p:nvPicPr>
        <p:blipFill>
          <a:blip r:embed="rId3" cstate="print"/>
          <a:srcRect/>
          <a:stretch>
            <a:fillRect/>
          </a:stretch>
        </p:blipFill>
        <p:spPr bwMode="auto">
          <a:xfrm>
            <a:off x="703078" y="901546"/>
            <a:ext cx="2051598" cy="2948152"/>
          </a:xfrm>
          <a:prstGeom prst="rect">
            <a:avLst/>
          </a:prstGeom>
          <a:noFill/>
        </p:spPr>
      </p:pic>
      <p:pic>
        <p:nvPicPr>
          <p:cNvPr id="25604" name="Picture 4" descr="Картинки по запросу ваза из нефрита"/>
          <p:cNvPicPr>
            <a:picLocks noChangeAspect="1" noChangeArrowheads="1"/>
          </p:cNvPicPr>
          <p:nvPr/>
        </p:nvPicPr>
        <p:blipFill>
          <a:blip r:embed="rId4" cstate="print"/>
          <a:srcRect/>
          <a:stretch>
            <a:fillRect/>
          </a:stretch>
        </p:blipFill>
        <p:spPr bwMode="auto">
          <a:xfrm>
            <a:off x="1916914" y="999369"/>
            <a:ext cx="2950232" cy="2850329"/>
          </a:xfrm>
          <a:prstGeom prst="rect">
            <a:avLst/>
          </a:prstGeom>
          <a:noFill/>
        </p:spPr>
      </p:pic>
      <p:pic>
        <p:nvPicPr>
          <p:cNvPr id="25608" name="Picture 8" descr="Похожее изображение"/>
          <p:cNvPicPr>
            <a:picLocks noChangeAspect="1" noChangeArrowheads="1"/>
          </p:cNvPicPr>
          <p:nvPr/>
        </p:nvPicPr>
        <p:blipFill>
          <a:blip r:embed="rId5" cstate="print"/>
          <a:srcRect/>
          <a:stretch>
            <a:fillRect/>
          </a:stretch>
        </p:blipFill>
        <p:spPr bwMode="auto">
          <a:xfrm>
            <a:off x="4455163" y="1017789"/>
            <a:ext cx="1941238" cy="2715666"/>
          </a:xfrm>
          <a:prstGeom prst="rect">
            <a:avLst/>
          </a:prstGeom>
          <a:noFill/>
        </p:spPr>
      </p:pic>
      <p:pic>
        <p:nvPicPr>
          <p:cNvPr id="25610" name="Picture 10" descr="Картинки по запросу ваза из чароита"/>
          <p:cNvPicPr>
            <a:picLocks noChangeAspect="1" noChangeArrowheads="1"/>
          </p:cNvPicPr>
          <p:nvPr/>
        </p:nvPicPr>
        <p:blipFill>
          <a:blip r:embed="rId6" cstate="print"/>
          <a:srcRect/>
          <a:stretch>
            <a:fillRect/>
          </a:stretch>
        </p:blipFill>
        <p:spPr bwMode="auto">
          <a:xfrm>
            <a:off x="6440431" y="862133"/>
            <a:ext cx="1862411" cy="2987565"/>
          </a:xfrm>
          <a:prstGeom prst="rect">
            <a:avLst/>
          </a:prstGeom>
          <a:noFill/>
        </p:spPr>
      </p:pic>
      <p:pic>
        <p:nvPicPr>
          <p:cNvPr id="25611" name="Picture 11" descr="C:\Users\User\Desktop\геолог.png"/>
          <p:cNvPicPr>
            <a:picLocks noChangeAspect="1" noChangeArrowheads="1"/>
          </p:cNvPicPr>
          <p:nvPr/>
        </p:nvPicPr>
        <p:blipFill>
          <a:blip r:embed="rId7" cstate="print"/>
          <a:srcRect/>
          <a:stretch>
            <a:fillRect/>
          </a:stretch>
        </p:blipFill>
        <p:spPr bwMode="auto">
          <a:xfrm>
            <a:off x="2956762" y="4057650"/>
            <a:ext cx="2847945" cy="2847945"/>
          </a:xfrm>
          <a:prstGeom prst="rect">
            <a:avLst/>
          </a:prstGeom>
          <a:noFill/>
        </p:spPr>
      </p:pic>
      <p:sp>
        <p:nvSpPr>
          <p:cNvPr id="12" name="TextBox 11"/>
          <p:cNvSpPr txBox="1"/>
          <p:nvPr/>
        </p:nvSpPr>
        <p:spPr>
          <a:xfrm>
            <a:off x="2824758" y="378896"/>
            <a:ext cx="4132285" cy="430887"/>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ru-RU" sz="2200" b="1" dirty="0" smtClean="0">
                <a:solidFill>
                  <a:schemeClr val="accent2">
                    <a:lumMod val="50000"/>
                  </a:schemeClr>
                </a:solidFill>
                <a:latin typeface="Times New Roman" pitchFamily="18" charset="0"/>
                <a:cs typeface="Times New Roman" pitchFamily="18" charset="0"/>
              </a:rPr>
              <a:t>Вопросы геолога для учеников</a:t>
            </a:r>
            <a:endParaRPr lang="ru-RU" sz="2200" b="1" dirty="0">
              <a:solidFill>
                <a:schemeClr val="accent2">
                  <a:lumMod val="50000"/>
                </a:schemeClr>
              </a:solidFill>
              <a:latin typeface="Times New Roman" pitchFamily="18" charset="0"/>
              <a:cs typeface="Times New Roman" pitchFamily="18" charset="0"/>
            </a:endParaRPr>
          </a:p>
        </p:txBody>
      </p:sp>
      <p:sp>
        <p:nvSpPr>
          <p:cNvPr id="3" name="Скругленная прямоугольная выноска 2"/>
          <p:cNvSpPr/>
          <p:nvPr/>
        </p:nvSpPr>
        <p:spPr>
          <a:xfrm>
            <a:off x="628650" y="4057650"/>
            <a:ext cx="2498135" cy="1021278"/>
          </a:xfrm>
          <a:prstGeom prst="wedgeRoundRectCallout">
            <a:avLst>
              <a:gd name="adj1" fmla="val 69910"/>
              <a:gd name="adj2" fmla="val 25933"/>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ru-RU" b="1" dirty="0">
                <a:solidFill>
                  <a:schemeClr val="accent2">
                    <a:lumMod val="50000"/>
                  </a:schemeClr>
                </a:solidFill>
                <a:latin typeface="Times New Roman" pitchFamily="18" charset="0"/>
                <a:cs typeface="Times New Roman" pitchFamily="18" charset="0"/>
              </a:rPr>
              <a:t>Из каких поделочных камней изготовлены вазы </a:t>
            </a:r>
            <a:r>
              <a:rPr lang="ru-RU" b="1" dirty="0" smtClean="0">
                <a:solidFill>
                  <a:schemeClr val="accent2">
                    <a:lumMod val="50000"/>
                  </a:schemeClr>
                </a:solidFill>
                <a:latin typeface="Times New Roman" pitchFamily="18" charset="0"/>
                <a:cs typeface="Times New Roman" pitchFamily="18" charset="0"/>
              </a:rPr>
              <a:t>?</a:t>
            </a:r>
            <a:endParaRPr lang="ru-RU" dirty="0"/>
          </a:p>
        </p:txBody>
      </p:sp>
      <p:sp>
        <p:nvSpPr>
          <p:cNvPr id="15" name="Скругленная прямоугольная выноска 14"/>
          <p:cNvSpPr/>
          <p:nvPr/>
        </p:nvSpPr>
        <p:spPr>
          <a:xfrm>
            <a:off x="5804706" y="3849698"/>
            <a:ext cx="2498135" cy="1229230"/>
          </a:xfrm>
          <a:prstGeom prst="wedgeRoundRectCallout">
            <a:avLst>
              <a:gd name="adj1" fmla="val -69111"/>
              <a:gd name="adj2" fmla="val 30254"/>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ru-RU" b="1" dirty="0" smtClean="0">
              <a:solidFill>
                <a:schemeClr val="accent2">
                  <a:lumMod val="50000"/>
                </a:schemeClr>
              </a:solidFill>
              <a:latin typeface="Times New Roman" pitchFamily="18" charset="0"/>
              <a:cs typeface="Times New Roman" pitchFamily="18" charset="0"/>
            </a:endParaRPr>
          </a:p>
          <a:p>
            <a:pPr algn="ctr"/>
            <a:r>
              <a:rPr lang="ru-RU" b="1" dirty="0" smtClean="0">
                <a:solidFill>
                  <a:schemeClr val="accent2">
                    <a:lumMod val="50000"/>
                  </a:schemeClr>
                </a:solidFill>
                <a:latin typeface="Times New Roman" pitchFamily="18" charset="0"/>
                <a:cs typeface="Times New Roman" pitchFamily="18" charset="0"/>
              </a:rPr>
              <a:t>Где добываются и  </a:t>
            </a:r>
            <a:r>
              <a:rPr lang="ru-RU" b="1" dirty="0">
                <a:solidFill>
                  <a:schemeClr val="accent2">
                    <a:lumMod val="50000"/>
                  </a:schemeClr>
                </a:solidFill>
                <a:latin typeface="Times New Roman" pitchFamily="18" charset="0"/>
                <a:cs typeface="Times New Roman" pitchFamily="18" charset="0"/>
              </a:rPr>
              <a:t>ч</a:t>
            </a:r>
            <a:r>
              <a:rPr lang="ru-RU" b="1" dirty="0" smtClean="0">
                <a:solidFill>
                  <a:schemeClr val="accent2">
                    <a:lumMod val="50000"/>
                  </a:schemeClr>
                </a:solidFill>
                <a:latin typeface="Times New Roman" pitchFamily="18" charset="0"/>
                <a:cs typeface="Times New Roman" pitchFamily="18" charset="0"/>
              </a:rPr>
              <a:t>то вам известно о месторождениях этих камней ?</a:t>
            </a:r>
          </a:p>
          <a:p>
            <a:pPr algn="ctr"/>
            <a:endParaRPr lang="ru-RU" b="1" dirty="0" smtClean="0">
              <a:solidFill>
                <a:schemeClr val="accent2">
                  <a:lumMod val="5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2552666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20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25611"/>
                                        </p:tgtEl>
                                        <p:attrNameLst>
                                          <p:attrName>style.visibility</p:attrName>
                                        </p:attrNameLst>
                                      </p:cBhvr>
                                      <p:to>
                                        <p:strVal val="visible"/>
                                      </p:to>
                                    </p:set>
                                    <p:animEffect transition="in" filter="wipe(down)">
                                      <p:cBhvr>
                                        <p:cTn id="10" dur="2000"/>
                                        <p:tgtEl>
                                          <p:spTgt spid="256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5602"/>
                                        </p:tgtEl>
                                        <p:attrNameLst>
                                          <p:attrName>style.visibility</p:attrName>
                                        </p:attrNameLst>
                                      </p:cBhvr>
                                      <p:to>
                                        <p:strVal val="visible"/>
                                      </p:to>
                                    </p:set>
                                    <p:animEffect transition="in" filter="wipe(down)">
                                      <p:cBhvr>
                                        <p:cTn id="15" dur="2000"/>
                                        <p:tgtEl>
                                          <p:spTgt spid="25602"/>
                                        </p:tgtEl>
                                      </p:cBhvr>
                                    </p:animEffect>
                                  </p:childTnLst>
                                </p:cTn>
                              </p:par>
                              <p:par>
                                <p:cTn id="16" presetID="22" presetClass="entr" presetSubtype="4" fill="hold" nodeType="withEffect">
                                  <p:stCondLst>
                                    <p:cond delay="0"/>
                                  </p:stCondLst>
                                  <p:childTnLst>
                                    <p:set>
                                      <p:cBhvr>
                                        <p:cTn id="17" dur="1" fill="hold">
                                          <p:stCondLst>
                                            <p:cond delay="0"/>
                                          </p:stCondLst>
                                        </p:cTn>
                                        <p:tgtEl>
                                          <p:spTgt spid="25604"/>
                                        </p:tgtEl>
                                        <p:attrNameLst>
                                          <p:attrName>style.visibility</p:attrName>
                                        </p:attrNameLst>
                                      </p:cBhvr>
                                      <p:to>
                                        <p:strVal val="visible"/>
                                      </p:to>
                                    </p:set>
                                    <p:animEffect transition="in" filter="wipe(down)">
                                      <p:cBhvr>
                                        <p:cTn id="18" dur="2000"/>
                                        <p:tgtEl>
                                          <p:spTgt spid="25604"/>
                                        </p:tgtEl>
                                      </p:cBhvr>
                                    </p:animEffect>
                                  </p:childTnLst>
                                </p:cTn>
                              </p:par>
                              <p:par>
                                <p:cTn id="19" presetID="22" presetClass="entr" presetSubtype="4" fill="hold" nodeType="withEffect">
                                  <p:stCondLst>
                                    <p:cond delay="0"/>
                                  </p:stCondLst>
                                  <p:childTnLst>
                                    <p:set>
                                      <p:cBhvr>
                                        <p:cTn id="20" dur="1" fill="hold">
                                          <p:stCondLst>
                                            <p:cond delay="0"/>
                                          </p:stCondLst>
                                        </p:cTn>
                                        <p:tgtEl>
                                          <p:spTgt spid="25608"/>
                                        </p:tgtEl>
                                        <p:attrNameLst>
                                          <p:attrName>style.visibility</p:attrName>
                                        </p:attrNameLst>
                                      </p:cBhvr>
                                      <p:to>
                                        <p:strVal val="visible"/>
                                      </p:to>
                                    </p:set>
                                    <p:animEffect transition="in" filter="wipe(down)">
                                      <p:cBhvr>
                                        <p:cTn id="21" dur="2000"/>
                                        <p:tgtEl>
                                          <p:spTgt spid="25608"/>
                                        </p:tgtEl>
                                      </p:cBhvr>
                                    </p:animEffect>
                                  </p:childTnLst>
                                </p:cTn>
                              </p:par>
                              <p:par>
                                <p:cTn id="22" presetID="22" presetClass="entr" presetSubtype="4" fill="hold" nodeType="withEffect">
                                  <p:stCondLst>
                                    <p:cond delay="0"/>
                                  </p:stCondLst>
                                  <p:childTnLst>
                                    <p:set>
                                      <p:cBhvr>
                                        <p:cTn id="23" dur="1" fill="hold">
                                          <p:stCondLst>
                                            <p:cond delay="0"/>
                                          </p:stCondLst>
                                        </p:cTn>
                                        <p:tgtEl>
                                          <p:spTgt spid="25610"/>
                                        </p:tgtEl>
                                        <p:attrNameLst>
                                          <p:attrName>style.visibility</p:attrName>
                                        </p:attrNameLst>
                                      </p:cBhvr>
                                      <p:to>
                                        <p:strVal val="visible"/>
                                      </p:to>
                                    </p:set>
                                    <p:animEffect transition="in" filter="wipe(down)">
                                      <p:cBhvr>
                                        <p:cTn id="24" dur="2000"/>
                                        <p:tgtEl>
                                          <p:spTgt spid="25610"/>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linds(horizontal)">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linds(horizontal)">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31" y="0"/>
            <a:ext cx="9139938" cy="6858000"/>
          </a:xfrm>
          <a:prstGeom prst="rect">
            <a:avLst/>
          </a:prstGeom>
        </p:spPr>
      </p:pic>
      <p:sp>
        <p:nvSpPr>
          <p:cNvPr id="26626" name="AutoShape 2" descr="Картинки по запросу сибирь"/>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26628" name="AutoShape 4" descr="Картинки по запросу сибирь"/>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26630" name="AutoShape 6" descr="Картинки по запросу сибирь"/>
          <p:cNvSpPr>
            <a:spLocks noChangeAspect="1" noChangeArrowheads="1"/>
          </p:cNvSpPr>
          <p:nvPr/>
        </p:nvSpPr>
        <p:spPr bwMode="auto">
          <a:xfrm>
            <a:off x="155575" y="-1897063"/>
            <a:ext cx="5943600" cy="3952876"/>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26632" name="AutoShape 8" descr="Картинки по запросу сибирь"/>
          <p:cNvSpPr>
            <a:spLocks noChangeAspect="1" noChangeArrowheads="1"/>
          </p:cNvSpPr>
          <p:nvPr/>
        </p:nvSpPr>
        <p:spPr bwMode="auto">
          <a:xfrm>
            <a:off x="155575" y="-1897063"/>
            <a:ext cx="5943600" cy="3952876"/>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1" name="Содержимое 2"/>
          <p:cNvSpPr txBox="1">
            <a:spLocks/>
          </p:cNvSpPr>
          <p:nvPr/>
        </p:nvSpPr>
        <p:spPr>
          <a:xfrm>
            <a:off x="4133850" y="323851"/>
            <a:ext cx="5010150" cy="2806700"/>
          </a:xfrm>
          <a:prstGeom prst="rect">
            <a:avLst/>
          </a:prstGeom>
        </p:spPr>
        <p:txBody>
          <a:bodyPr vert="horz" lIns="91440" tIns="45720" rIns="91440" bIns="45720" rtlCol="0">
            <a:normAutofit/>
          </a:body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sz="2200" b="1" i="1" u="none" strike="noStrike" kern="1200" cap="none" spc="0" normalizeH="0" baseline="0" noProof="0" dirty="0" smtClean="0">
                <a:ln>
                  <a:noFill/>
                </a:ln>
                <a:solidFill>
                  <a:srgbClr val="006600"/>
                </a:solidFill>
                <a:uLnTx/>
                <a:uFillTx/>
                <a:latin typeface="Cambria" pitchFamily="18" charset="0"/>
              </a:rPr>
              <a:t>Сибирь </a:t>
            </a:r>
            <a:br>
              <a:rPr kumimoji="0" lang="ru-RU" sz="2200" b="1" i="1" u="none" strike="noStrike" kern="1200" cap="none" spc="0" normalizeH="0" baseline="0" noProof="0" dirty="0" smtClean="0">
                <a:ln>
                  <a:noFill/>
                </a:ln>
                <a:solidFill>
                  <a:srgbClr val="006600"/>
                </a:solidFill>
                <a:uLnTx/>
                <a:uFillTx/>
                <a:latin typeface="Cambria" pitchFamily="18" charset="0"/>
              </a:rPr>
            </a:br>
            <a:r>
              <a:rPr kumimoji="0" lang="ru-RU" sz="2200" b="1" i="1" u="none" strike="noStrike" kern="1200" cap="none" spc="0" normalizeH="0" baseline="0" noProof="0" dirty="0" smtClean="0">
                <a:ln>
                  <a:noFill/>
                </a:ln>
                <a:solidFill>
                  <a:srgbClr val="006600"/>
                </a:solidFill>
                <a:uLnTx/>
                <a:uFillTx/>
                <a:latin typeface="Cambria" pitchFamily="18" charset="0"/>
              </a:rPr>
              <a:t>Край, где несметный клад заложен.</a:t>
            </a:r>
            <a:br>
              <a:rPr kumimoji="0" lang="ru-RU" sz="2200" b="1" i="1" u="none" strike="noStrike" kern="1200" cap="none" spc="0" normalizeH="0" baseline="0" noProof="0" dirty="0" smtClean="0">
                <a:ln>
                  <a:noFill/>
                </a:ln>
                <a:solidFill>
                  <a:srgbClr val="006600"/>
                </a:solidFill>
                <a:uLnTx/>
                <a:uFillTx/>
                <a:latin typeface="Cambria" pitchFamily="18" charset="0"/>
              </a:rPr>
            </a:br>
            <a:r>
              <a:rPr kumimoji="0" lang="ru-RU" sz="2200" b="1" i="1" u="none" strike="noStrike" kern="1200" cap="none" spc="0" normalizeH="0" baseline="0" noProof="0" dirty="0" smtClean="0">
                <a:ln>
                  <a:noFill/>
                </a:ln>
                <a:solidFill>
                  <a:srgbClr val="006600"/>
                </a:solidFill>
                <a:uLnTx/>
                <a:uFillTx/>
                <a:latin typeface="Cambria" pitchFamily="18" charset="0"/>
              </a:rPr>
              <a:t>Под слоем -слой мощней вдвойне.</a:t>
            </a:r>
            <a:br>
              <a:rPr kumimoji="0" lang="ru-RU" sz="2200" b="1" i="1" u="none" strike="noStrike" kern="1200" cap="none" spc="0" normalizeH="0" baseline="0" noProof="0" dirty="0" smtClean="0">
                <a:ln>
                  <a:noFill/>
                </a:ln>
                <a:solidFill>
                  <a:srgbClr val="006600"/>
                </a:solidFill>
                <a:uLnTx/>
                <a:uFillTx/>
                <a:latin typeface="Cambria" pitchFamily="18" charset="0"/>
              </a:rPr>
            </a:br>
            <a:r>
              <a:rPr kumimoji="0" lang="ru-RU" sz="2200" b="1" i="1" u="none" strike="noStrike" kern="1200" cap="none" spc="0" normalizeH="0" baseline="0" noProof="0" dirty="0" smtClean="0">
                <a:ln>
                  <a:noFill/>
                </a:ln>
                <a:solidFill>
                  <a:srgbClr val="006600"/>
                </a:solidFill>
                <a:uLnTx/>
                <a:uFillTx/>
                <a:latin typeface="Cambria" pitchFamily="18" charset="0"/>
              </a:rPr>
              <a:t>Иной еще не потревожен,</a:t>
            </a:r>
            <a:br>
              <a:rPr kumimoji="0" lang="ru-RU" sz="2200" b="1" i="1" u="none" strike="noStrike" kern="1200" cap="none" spc="0" normalizeH="0" baseline="0" noProof="0" dirty="0" smtClean="0">
                <a:ln>
                  <a:noFill/>
                </a:ln>
                <a:solidFill>
                  <a:srgbClr val="006600"/>
                </a:solidFill>
                <a:uLnTx/>
                <a:uFillTx/>
                <a:latin typeface="Cambria" pitchFamily="18" charset="0"/>
              </a:rPr>
            </a:br>
            <a:r>
              <a:rPr kumimoji="0" lang="ru-RU" sz="2200" b="1" i="1" u="none" strike="noStrike" kern="1200" cap="none" spc="0" normalizeH="0" baseline="0" noProof="0" dirty="0" smtClean="0">
                <a:ln>
                  <a:noFill/>
                </a:ln>
                <a:solidFill>
                  <a:srgbClr val="006600"/>
                </a:solidFill>
                <a:uLnTx/>
                <a:uFillTx/>
                <a:latin typeface="Cambria" pitchFamily="18" charset="0"/>
              </a:rPr>
              <a:t>Как донный лед на глубине.</a:t>
            </a:r>
            <a:br>
              <a:rPr kumimoji="0" lang="ru-RU" sz="2200" b="1" i="1" u="none" strike="noStrike" kern="1200" cap="none" spc="0" normalizeH="0" baseline="0" noProof="0" dirty="0" smtClean="0">
                <a:ln>
                  <a:noFill/>
                </a:ln>
                <a:solidFill>
                  <a:srgbClr val="006600"/>
                </a:solidFill>
                <a:uLnTx/>
                <a:uFillTx/>
                <a:latin typeface="Cambria" pitchFamily="18" charset="0"/>
              </a:rPr>
            </a:br>
            <a:r>
              <a:rPr kumimoji="0" lang="ru-RU" sz="2200" b="1" i="1" u="none" strike="noStrike" kern="1200" cap="none" spc="0" normalizeH="0" baseline="0" noProof="0" dirty="0" smtClean="0">
                <a:ln>
                  <a:noFill/>
                </a:ln>
                <a:solidFill>
                  <a:srgbClr val="006600"/>
                </a:solidFill>
                <a:uLnTx/>
                <a:uFillTx/>
                <a:latin typeface="Cambria" pitchFamily="18" charset="0"/>
              </a:rPr>
              <a:t>                  ( А. Твардовский)</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ru-RU"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19" name="Прямоугольник 18"/>
          <p:cNvSpPr/>
          <p:nvPr/>
        </p:nvSpPr>
        <p:spPr>
          <a:xfrm>
            <a:off x="28047" y="2481418"/>
            <a:ext cx="9115953" cy="2677656"/>
          </a:xfrm>
          <a:prstGeom prst="rect">
            <a:avLst/>
          </a:prstGeom>
          <a:solidFill>
            <a:schemeClr val="bg1"/>
          </a:solidFill>
        </p:spPr>
        <p:txBody>
          <a:bodyPr wrap="square">
            <a:spAutoFit/>
          </a:bodyPr>
          <a:lstStyle/>
          <a:p>
            <a:pPr algn="just"/>
            <a:r>
              <a:rPr lang="ru-RU" sz="2400" dirty="0" smtClean="0">
                <a:latin typeface="Times New Roman" pitchFamily="18" charset="0"/>
                <a:cs typeface="Times New Roman" pitchFamily="18" charset="0"/>
              </a:rPr>
              <a:t>	Недра Иркутской области содержат богатейшие природные ресурсы. По разнообразию и запасам полезных ископаемых область занимает одно из первых мест в стране. На её территории выявлены и разведаны более 700 месторождений </a:t>
            </a:r>
            <a:r>
              <a:rPr lang="en-US" sz="2400" dirty="0" smtClean="0">
                <a:latin typeface="Times New Roman" pitchFamily="18" charset="0"/>
                <a:cs typeface="Times New Roman" pitchFamily="18" charset="0"/>
              </a:rPr>
              <a:t>[</a:t>
            </a:r>
            <a:r>
              <a:rPr lang="ru-RU" sz="2400" dirty="0" smtClean="0">
                <a:latin typeface="Times New Roman" pitchFamily="18" charset="0"/>
                <a:cs typeface="Times New Roman" pitchFamily="18" charset="0"/>
              </a:rPr>
              <a:t>2</a:t>
            </a:r>
            <a:r>
              <a:rPr lang="en-US" sz="2400" dirty="0" smtClean="0">
                <a:latin typeface="Times New Roman" pitchFamily="18" charset="0"/>
                <a:cs typeface="Times New Roman" pitchFamily="18" charset="0"/>
              </a:rPr>
              <a:t>]</a:t>
            </a:r>
            <a:r>
              <a:rPr lang="ru-RU" sz="2400" dirty="0" smtClean="0">
                <a:latin typeface="Times New Roman" pitchFamily="18" charset="0"/>
                <a:cs typeface="Times New Roman" pitchFamily="18" charset="0"/>
              </a:rPr>
              <a:t>. Есть среди этого многообразия и уникальные месторождения полудрагоценных и поделочных камней.</a:t>
            </a:r>
            <a:endParaRPr lang="en-US" sz="2400" dirty="0">
              <a:latin typeface="Times New Roman" pitchFamily="18" charset="0"/>
              <a:cs typeface="Times New Roman" pitchFamily="18" charset="0"/>
            </a:endParaRPr>
          </a:p>
          <a:p>
            <a:r>
              <a:rPr lang="ru-RU" sz="2400" dirty="0" smtClean="0">
                <a:latin typeface="Times New Roman" panose="02020603050405020304" pitchFamily="18" charset="0"/>
                <a:cs typeface="Times New Roman" panose="02020603050405020304" pitchFamily="18" charset="0"/>
              </a:rPr>
              <a:t>Предлагаю изучить эти чудо камни Сибири.</a:t>
            </a:r>
            <a:endParaRPr lang="ru-RU" sz="2400" dirty="0">
              <a:latin typeface="Times New Roman" panose="02020603050405020304" pitchFamily="18" charset="0"/>
              <a:cs typeface="Times New Roman" panose="02020603050405020304" pitchFamily="18" charset="0"/>
            </a:endParaRPr>
          </a:p>
        </p:txBody>
      </p:sp>
      <p:pic>
        <p:nvPicPr>
          <p:cNvPr id="26635" name="Picture 11" descr="Похожее изображение"/>
          <p:cNvPicPr>
            <a:picLocks noChangeAspect="1" noChangeArrowheads="1"/>
          </p:cNvPicPr>
          <p:nvPr/>
        </p:nvPicPr>
        <p:blipFill>
          <a:blip r:embed="rId3" cstate="print"/>
          <a:srcRect/>
          <a:stretch>
            <a:fillRect/>
          </a:stretch>
        </p:blipFill>
        <p:spPr bwMode="auto">
          <a:xfrm>
            <a:off x="28047" y="59663"/>
            <a:ext cx="2495550" cy="2293761"/>
          </a:xfrm>
          <a:prstGeom prst="rect">
            <a:avLst/>
          </a:prstGeom>
          <a:noFill/>
        </p:spPr>
      </p:pic>
      <p:pic>
        <p:nvPicPr>
          <p:cNvPr id="15" name="Picture 11" descr="C:\Users\User\Desktop\геолог.png"/>
          <p:cNvPicPr>
            <a:picLocks noChangeAspect="1" noChangeArrowheads="1"/>
          </p:cNvPicPr>
          <p:nvPr/>
        </p:nvPicPr>
        <p:blipFill>
          <a:blip r:embed="rId4" cstate="print"/>
          <a:srcRect/>
          <a:stretch>
            <a:fillRect/>
          </a:stretch>
        </p:blipFill>
        <p:spPr bwMode="auto">
          <a:xfrm>
            <a:off x="6282489" y="4493507"/>
            <a:ext cx="2450045" cy="2450045"/>
          </a:xfrm>
          <a:prstGeom prst="rect">
            <a:avLst/>
          </a:prstGeom>
          <a:noFill/>
        </p:spPr>
      </p:pic>
      <p:sp>
        <p:nvSpPr>
          <p:cNvPr id="3" name="Скругленная прямоугольная выноска 2"/>
          <p:cNvSpPr/>
          <p:nvPr/>
        </p:nvSpPr>
        <p:spPr>
          <a:xfrm>
            <a:off x="1008560" y="5138822"/>
            <a:ext cx="5090615" cy="1487386"/>
          </a:xfrm>
          <a:prstGeom prst="wedgeRoundRectCallout">
            <a:avLst>
              <a:gd name="adj1" fmla="val 66875"/>
              <a:gd name="adj2" fmla="val -51273"/>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ru-RU" sz="2400" dirty="0" smtClean="0">
              <a:latin typeface="Times New Roman" pitchFamily="18" charset="0"/>
              <a:cs typeface="Times New Roman" pitchFamily="18" charset="0"/>
            </a:endParaRPr>
          </a:p>
          <a:p>
            <a:pPr algn="ctr"/>
            <a:endParaRPr lang="ru-RU" sz="2400" dirty="0">
              <a:latin typeface="Times New Roman" pitchFamily="18" charset="0"/>
              <a:cs typeface="Times New Roman" pitchFamily="18" charset="0"/>
            </a:endParaRPr>
          </a:p>
          <a:p>
            <a:pPr algn="ctr"/>
            <a:r>
              <a:rPr lang="ru-RU" sz="2400" dirty="0" smtClean="0">
                <a:latin typeface="Times New Roman" pitchFamily="18" charset="0"/>
                <a:cs typeface="Times New Roman" pitchFamily="18" charset="0"/>
              </a:rPr>
              <a:t>Для  </a:t>
            </a:r>
            <a:r>
              <a:rPr lang="ru-RU" sz="2400" dirty="0">
                <a:latin typeface="Times New Roman" pitchFamily="18" charset="0"/>
                <a:cs typeface="Times New Roman" pitchFamily="18" charset="0"/>
              </a:rPr>
              <a:t>знакомства и поиска ответов на вопросы  совершим виртуальную </a:t>
            </a:r>
            <a:r>
              <a:rPr lang="ru-RU" sz="2400" dirty="0" smtClean="0">
                <a:latin typeface="Times New Roman" pitchFamily="18" charset="0"/>
                <a:cs typeface="Times New Roman" pitchFamily="18" charset="0"/>
              </a:rPr>
              <a:t>экскурсию!</a:t>
            </a:r>
          </a:p>
          <a:p>
            <a:pPr algn="ctr"/>
            <a:endParaRPr lang="ru-RU" sz="2400" dirty="0">
              <a:latin typeface="Times New Roman" pitchFamily="18" charset="0"/>
              <a:cs typeface="Times New Roman" pitchFamily="18" charset="0"/>
            </a:endParaRPr>
          </a:p>
          <a:p>
            <a:pPr algn="ctr"/>
            <a:endParaRPr lang="ru-RU" dirty="0"/>
          </a:p>
        </p:txBody>
      </p:sp>
    </p:spTree>
    <p:extLst>
      <p:ext uri="{BB962C8B-B14F-4D97-AF65-F5344CB8AC3E}">
        <p14:creationId xmlns:p14="http://schemas.microsoft.com/office/powerpoint/2010/main" val="2552666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down)">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2000" fill="hold"/>
                                        <p:tgtEl>
                                          <p:spTgt spid="15"/>
                                        </p:tgtEl>
                                        <p:attrNameLst>
                                          <p:attrName>ppt_x</p:attrName>
                                        </p:attrNameLst>
                                      </p:cBhvr>
                                      <p:tavLst>
                                        <p:tav tm="0">
                                          <p:val>
                                            <p:strVal val="#ppt_x-.2"/>
                                          </p:val>
                                        </p:tav>
                                        <p:tav tm="100000">
                                          <p:val>
                                            <p:strVal val="#ppt_x"/>
                                          </p:val>
                                        </p:tav>
                                      </p:tavLst>
                                    </p:anim>
                                    <p:anim calcmode="lin" valueType="num">
                                      <p:cBhvr>
                                        <p:cTn id="13" dur="2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14" dur="20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linds(horizontal)">
                                      <p:cBhvr>
                                        <p:cTn id="1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31" y="0"/>
            <a:ext cx="9139938" cy="6858000"/>
          </a:xfrm>
          <a:prstGeom prst="rect">
            <a:avLst/>
          </a:prstGeom>
        </p:spPr>
      </p:pic>
      <p:pic>
        <p:nvPicPr>
          <p:cNvPr id="3" name="Picture 2"/>
          <p:cNvPicPr>
            <a:picLocks noChangeAspect="1" noChangeArrowheads="1"/>
          </p:cNvPicPr>
          <p:nvPr/>
        </p:nvPicPr>
        <p:blipFill>
          <a:blip r:embed="rId3" cstate="print"/>
          <a:srcRect/>
          <a:stretch>
            <a:fillRect/>
          </a:stretch>
        </p:blipFill>
        <p:spPr bwMode="auto">
          <a:xfrm>
            <a:off x="138277" y="141273"/>
            <a:ext cx="8769240" cy="6527542"/>
          </a:xfrm>
          <a:prstGeom prst="rect">
            <a:avLst/>
          </a:prstGeom>
          <a:noFill/>
          <a:ln w="9525">
            <a:noFill/>
            <a:miter lim="800000"/>
            <a:headEnd/>
            <a:tailEnd/>
          </a:ln>
        </p:spPr>
      </p:pic>
      <p:sp>
        <p:nvSpPr>
          <p:cNvPr id="1032" name="AutoShape 8" descr="&amp;Kcy;&amp;acy;&amp;rcy;&amp;tcy;&amp;icy;&amp;ncy;&amp;kcy;&amp;icy; &amp;pcy;&amp;ocy; &amp;zcy;&amp;acy;&amp;pcy;&amp;rcy;&amp;ocy;&amp;scy;&amp;ucy; gif  &amp;kcy;&amp;ncy;&amp;ocy;&amp;pcy;&amp;kcy;&amp;icy;"/>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034" name="Picture 10" descr="http://hi-cd.ru/images/knopki/button59.gif"/>
          <p:cNvPicPr>
            <a:picLocks noChangeAspect="1" noChangeArrowheads="1" noCrop="1"/>
          </p:cNvPicPr>
          <p:nvPr/>
        </p:nvPicPr>
        <p:blipFill>
          <a:blip r:embed="rId4" cstate="print"/>
          <a:srcRect/>
          <a:stretch>
            <a:fillRect/>
          </a:stretch>
        </p:blipFill>
        <p:spPr bwMode="auto">
          <a:xfrm>
            <a:off x="7126745" y="2815628"/>
            <a:ext cx="238125" cy="238125"/>
          </a:xfrm>
          <a:prstGeom prst="rect">
            <a:avLst/>
          </a:prstGeom>
          <a:noFill/>
        </p:spPr>
      </p:pic>
      <p:sp>
        <p:nvSpPr>
          <p:cNvPr id="11" name="TextBox 10"/>
          <p:cNvSpPr txBox="1"/>
          <p:nvPr/>
        </p:nvSpPr>
        <p:spPr>
          <a:xfrm>
            <a:off x="7242773" y="2299580"/>
            <a:ext cx="1700978" cy="646331"/>
          </a:xfrm>
          <a:prstGeom prst="rect">
            <a:avLst/>
          </a:prstGeom>
          <a:noFill/>
        </p:spPr>
        <p:txBody>
          <a:bodyPr wrap="none" rtlCol="0">
            <a:spAutoFit/>
          </a:bodyPr>
          <a:lstStyle/>
          <a:p>
            <a:r>
              <a:rPr lang="ru-RU" b="1" dirty="0" smtClean="0">
                <a:solidFill>
                  <a:srgbClr val="7030A0"/>
                </a:solidFill>
                <a:latin typeface="Times New Roman" pitchFamily="18" charset="0"/>
                <a:cs typeface="Times New Roman" pitchFamily="18" charset="0"/>
              </a:rPr>
              <a:t>«Сиреневое</a:t>
            </a:r>
          </a:p>
          <a:p>
            <a:r>
              <a:rPr lang="ru-RU" b="1" dirty="0" smtClean="0">
                <a:solidFill>
                  <a:srgbClr val="7030A0"/>
                </a:solidFill>
                <a:latin typeface="Times New Roman" pitchFamily="18" charset="0"/>
                <a:cs typeface="Times New Roman" pitchFamily="18" charset="0"/>
              </a:rPr>
              <a:t> чудо Сибири»</a:t>
            </a:r>
            <a:endParaRPr lang="ru-RU" b="1" dirty="0">
              <a:solidFill>
                <a:srgbClr val="7030A0"/>
              </a:solidFill>
              <a:latin typeface="Times New Roman" pitchFamily="18" charset="0"/>
              <a:cs typeface="Times New Roman" pitchFamily="18" charset="0"/>
            </a:endParaRPr>
          </a:p>
        </p:txBody>
      </p:sp>
      <p:pic>
        <p:nvPicPr>
          <p:cNvPr id="12" name="Picture 10" descr="http://hi-cd.ru/images/knopki/button59.gif"/>
          <p:cNvPicPr>
            <a:picLocks noChangeAspect="1" noChangeArrowheads="1" noCrop="1"/>
          </p:cNvPicPr>
          <p:nvPr/>
        </p:nvPicPr>
        <p:blipFill>
          <a:blip r:embed="rId4" cstate="print"/>
          <a:srcRect/>
          <a:stretch>
            <a:fillRect/>
          </a:stretch>
        </p:blipFill>
        <p:spPr bwMode="auto">
          <a:xfrm>
            <a:off x="4781896" y="5033727"/>
            <a:ext cx="238125" cy="238125"/>
          </a:xfrm>
          <a:prstGeom prst="rect">
            <a:avLst/>
          </a:prstGeom>
          <a:noFill/>
        </p:spPr>
      </p:pic>
      <p:sp>
        <p:nvSpPr>
          <p:cNvPr id="13" name="TextBox 12"/>
          <p:cNvSpPr txBox="1"/>
          <p:nvPr/>
        </p:nvSpPr>
        <p:spPr>
          <a:xfrm>
            <a:off x="2709513" y="5106575"/>
            <a:ext cx="1925720" cy="369332"/>
          </a:xfrm>
          <a:prstGeom prst="rect">
            <a:avLst/>
          </a:prstGeom>
          <a:noFill/>
        </p:spPr>
        <p:txBody>
          <a:bodyPr wrap="none" rtlCol="0">
            <a:spAutoFit/>
          </a:bodyPr>
          <a:lstStyle/>
          <a:p>
            <a:r>
              <a:rPr lang="ru-RU" b="1" dirty="0" smtClean="0">
                <a:solidFill>
                  <a:schemeClr val="accent6">
                    <a:lumMod val="50000"/>
                  </a:schemeClr>
                </a:solidFill>
                <a:latin typeface="Times New Roman" pitchFamily="18" charset="0"/>
                <a:cs typeface="Times New Roman" pitchFamily="18" charset="0"/>
              </a:rPr>
              <a:t>«Камень жизни»</a:t>
            </a:r>
            <a:endParaRPr lang="ru-RU" b="1" dirty="0">
              <a:solidFill>
                <a:schemeClr val="accent6">
                  <a:lumMod val="50000"/>
                </a:schemeClr>
              </a:solidFill>
              <a:latin typeface="Times New Roman" pitchFamily="18" charset="0"/>
              <a:cs typeface="Times New Roman" pitchFamily="18" charset="0"/>
            </a:endParaRPr>
          </a:p>
        </p:txBody>
      </p:sp>
      <p:sp>
        <p:nvSpPr>
          <p:cNvPr id="15" name="TextBox 14"/>
          <p:cNvSpPr txBox="1"/>
          <p:nvPr/>
        </p:nvSpPr>
        <p:spPr>
          <a:xfrm>
            <a:off x="5178416" y="5024589"/>
            <a:ext cx="1961627" cy="369332"/>
          </a:xfrm>
          <a:prstGeom prst="rect">
            <a:avLst/>
          </a:prstGeom>
          <a:noFill/>
        </p:spPr>
        <p:txBody>
          <a:bodyPr wrap="none" rtlCol="0">
            <a:spAutoFit/>
          </a:bodyPr>
          <a:lstStyle/>
          <a:p>
            <a:r>
              <a:rPr lang="ru-RU" b="1" dirty="0" smtClean="0">
                <a:solidFill>
                  <a:srgbClr val="002060"/>
                </a:solidFill>
                <a:latin typeface="Times New Roman" pitchFamily="18" charset="0"/>
                <a:cs typeface="Times New Roman" pitchFamily="18" charset="0"/>
              </a:rPr>
              <a:t>«Синезвездочка»</a:t>
            </a:r>
            <a:endParaRPr lang="ru-RU" b="1" dirty="0">
              <a:solidFill>
                <a:srgbClr val="002060"/>
              </a:solidFill>
              <a:latin typeface="Times New Roman" pitchFamily="18" charset="0"/>
              <a:cs typeface="Times New Roman" pitchFamily="18" charset="0"/>
            </a:endParaRPr>
          </a:p>
        </p:txBody>
      </p:sp>
      <p:pic>
        <p:nvPicPr>
          <p:cNvPr id="20" name="Picture 10" descr="http://hi-cd.ru/images/knopki/button59.gif"/>
          <p:cNvPicPr>
            <a:picLocks noChangeAspect="1" noChangeArrowheads="1" noCrop="1"/>
          </p:cNvPicPr>
          <p:nvPr/>
        </p:nvPicPr>
        <p:blipFill>
          <a:blip r:embed="rId4" cstate="print"/>
          <a:srcRect/>
          <a:stretch>
            <a:fillRect/>
          </a:stretch>
        </p:blipFill>
        <p:spPr bwMode="auto">
          <a:xfrm>
            <a:off x="4594114" y="4333957"/>
            <a:ext cx="238125" cy="238125"/>
          </a:xfrm>
          <a:prstGeom prst="rect">
            <a:avLst/>
          </a:prstGeom>
          <a:noFill/>
        </p:spPr>
      </p:pic>
      <p:pic>
        <p:nvPicPr>
          <p:cNvPr id="21" name="Picture 10" descr="http://hi-cd.ru/images/knopki/button59.gif"/>
          <p:cNvPicPr>
            <a:picLocks noChangeAspect="1" noChangeArrowheads="1" noCrop="1"/>
          </p:cNvPicPr>
          <p:nvPr/>
        </p:nvPicPr>
        <p:blipFill>
          <a:blip r:embed="rId4" cstate="print"/>
          <a:srcRect/>
          <a:stretch>
            <a:fillRect/>
          </a:stretch>
        </p:blipFill>
        <p:spPr bwMode="auto">
          <a:xfrm>
            <a:off x="4810634" y="3302093"/>
            <a:ext cx="238125" cy="238125"/>
          </a:xfrm>
          <a:prstGeom prst="rect">
            <a:avLst/>
          </a:prstGeom>
          <a:noFill/>
        </p:spPr>
      </p:pic>
      <p:sp>
        <p:nvSpPr>
          <p:cNvPr id="22" name="TextBox 21"/>
          <p:cNvSpPr txBox="1"/>
          <p:nvPr/>
        </p:nvSpPr>
        <p:spPr>
          <a:xfrm>
            <a:off x="1620046" y="4191754"/>
            <a:ext cx="2927020" cy="369332"/>
          </a:xfrm>
          <a:prstGeom prst="rect">
            <a:avLst/>
          </a:prstGeom>
          <a:noFill/>
        </p:spPr>
        <p:txBody>
          <a:bodyPr wrap="none" rtlCol="0">
            <a:spAutoFit/>
          </a:bodyPr>
          <a:lstStyle/>
          <a:p>
            <a:r>
              <a:rPr lang="ru-RU" b="1" dirty="0" smtClean="0">
                <a:latin typeface="Times New Roman" pitchFamily="18" charset="0"/>
                <a:cs typeface="Times New Roman" pitchFamily="18" charset="0"/>
              </a:rPr>
              <a:t>«Черный янтарь Сибири»</a:t>
            </a:r>
            <a:endParaRPr lang="ru-RU" b="1" dirty="0">
              <a:latin typeface="Times New Roman" pitchFamily="18" charset="0"/>
              <a:cs typeface="Times New Roman" pitchFamily="18" charset="0"/>
            </a:endParaRPr>
          </a:p>
        </p:txBody>
      </p:sp>
      <p:sp>
        <p:nvSpPr>
          <p:cNvPr id="23" name="TextBox 22"/>
          <p:cNvSpPr txBox="1"/>
          <p:nvPr/>
        </p:nvSpPr>
        <p:spPr>
          <a:xfrm>
            <a:off x="1736035" y="3049500"/>
            <a:ext cx="2989536" cy="369332"/>
          </a:xfrm>
          <a:prstGeom prst="rect">
            <a:avLst/>
          </a:prstGeom>
          <a:noFill/>
        </p:spPr>
        <p:txBody>
          <a:bodyPr wrap="none" rtlCol="0">
            <a:spAutoFit/>
          </a:bodyPr>
          <a:lstStyle/>
          <a:p>
            <a:r>
              <a:rPr lang="ru-RU" b="1" dirty="0" smtClean="0">
                <a:solidFill>
                  <a:srgbClr val="660066"/>
                </a:solidFill>
                <a:latin typeface="Times New Roman" pitchFamily="18" charset="0"/>
                <a:cs typeface="Times New Roman" pitchFamily="18" charset="0"/>
              </a:rPr>
              <a:t>«Благословенный камень»</a:t>
            </a:r>
            <a:endParaRPr lang="ru-RU" b="1" dirty="0">
              <a:solidFill>
                <a:srgbClr val="660066"/>
              </a:solidFill>
              <a:latin typeface="Times New Roman" pitchFamily="18" charset="0"/>
              <a:cs typeface="Times New Roman" pitchFamily="18" charset="0"/>
            </a:endParaRPr>
          </a:p>
        </p:txBody>
      </p:sp>
      <p:sp>
        <p:nvSpPr>
          <p:cNvPr id="24" name="Прямоугольник 23"/>
          <p:cNvSpPr/>
          <p:nvPr/>
        </p:nvSpPr>
        <p:spPr>
          <a:xfrm>
            <a:off x="867105" y="224135"/>
            <a:ext cx="7412526" cy="769441"/>
          </a:xfrm>
          <a:prstGeom prst="rect">
            <a:avLst/>
          </a:prstGeom>
          <a:noFill/>
        </p:spPr>
        <p:txBody>
          <a:bodyPr wrap="square" lIns="91440" tIns="45720" rIns="91440" bIns="45720">
            <a:spAutoFit/>
          </a:bodyPr>
          <a:lstStyle/>
          <a:p>
            <a:pPr algn="ctr"/>
            <a:r>
              <a:rPr lang="ru-RU" sz="4400" b="1" dirty="0" smtClean="0">
                <a:ln w="1905">
                  <a:solidFill>
                    <a:schemeClr val="tx1"/>
                  </a:solidFill>
                </a:ln>
                <a:blipFill>
                  <a:blip r:embed="rId5"/>
                  <a:stretch>
                    <a:fillRect/>
                  </a:stretch>
                </a:blipFill>
                <a:effectLst>
                  <a:innerShdw blurRad="69850" dist="43180" dir="5400000">
                    <a:srgbClr val="000000">
                      <a:alpha val="65000"/>
                    </a:srgbClr>
                  </a:innerShdw>
                </a:effectLst>
              </a:rPr>
              <a:t>Карта виртуальной экскурсии</a:t>
            </a:r>
            <a:endParaRPr lang="ru-RU" sz="4400" b="1" cap="none" spc="0" dirty="0">
              <a:ln w="1905">
                <a:solidFill>
                  <a:schemeClr val="tx1"/>
                </a:solidFill>
              </a:ln>
              <a:blipFill>
                <a:blip r:embed="rId5"/>
                <a:stretch>
                  <a:fillRect/>
                </a:stretch>
              </a:blipFill>
              <a:effectLst>
                <a:innerShdw blurRad="69850" dist="43180" dir="5400000">
                  <a:srgbClr val="000000">
                    <a:alpha val="65000"/>
                  </a:srgbClr>
                </a:innerShdw>
              </a:effectLst>
            </a:endParaRPr>
          </a:p>
        </p:txBody>
      </p:sp>
      <p:sp>
        <p:nvSpPr>
          <p:cNvPr id="25" name="TextBox 24"/>
          <p:cNvSpPr txBox="1"/>
          <p:nvPr/>
        </p:nvSpPr>
        <p:spPr>
          <a:xfrm rot="18542341">
            <a:off x="5107522" y="4481466"/>
            <a:ext cx="833241" cy="276999"/>
          </a:xfrm>
          <a:prstGeom prst="rect">
            <a:avLst/>
          </a:prstGeom>
          <a:noFill/>
        </p:spPr>
        <p:txBody>
          <a:bodyPr wrap="none" rtlCol="0">
            <a:spAutoFit/>
          </a:bodyPr>
          <a:lstStyle/>
          <a:p>
            <a:r>
              <a:rPr lang="ru-RU" sz="1200" dirty="0" smtClean="0"/>
              <a:t>оз.Байкал</a:t>
            </a:r>
            <a:endParaRPr lang="ru-RU" sz="1200" dirty="0"/>
          </a:p>
        </p:txBody>
      </p:sp>
      <p:sp>
        <p:nvSpPr>
          <p:cNvPr id="27" name="Овал 26"/>
          <p:cNvSpPr/>
          <p:nvPr/>
        </p:nvSpPr>
        <p:spPr>
          <a:xfrm>
            <a:off x="4816443" y="4807390"/>
            <a:ext cx="117695" cy="9053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TextBox 28"/>
          <p:cNvSpPr txBox="1"/>
          <p:nvPr/>
        </p:nvSpPr>
        <p:spPr>
          <a:xfrm>
            <a:off x="4347694" y="4538127"/>
            <a:ext cx="714234" cy="276999"/>
          </a:xfrm>
          <a:prstGeom prst="rect">
            <a:avLst/>
          </a:prstGeom>
          <a:noFill/>
        </p:spPr>
        <p:txBody>
          <a:bodyPr wrap="none" rtlCol="0">
            <a:spAutoFit/>
          </a:bodyPr>
          <a:lstStyle/>
          <a:p>
            <a:r>
              <a:rPr lang="ru-RU" sz="1200" b="1" dirty="0" smtClean="0"/>
              <a:t>Иркутск</a:t>
            </a:r>
            <a:endParaRPr lang="ru-RU" sz="1200" b="1" dirty="0"/>
          </a:p>
        </p:txBody>
      </p:sp>
      <p:cxnSp>
        <p:nvCxnSpPr>
          <p:cNvPr id="32" name="Прямая соединительная линия 31"/>
          <p:cNvCxnSpPr>
            <a:stCxn id="1034" idx="1"/>
          </p:cNvCxnSpPr>
          <p:nvPr/>
        </p:nvCxnSpPr>
        <p:spPr>
          <a:xfrm flipH="1" flipV="1">
            <a:off x="6835366" y="2820934"/>
            <a:ext cx="291379" cy="113757"/>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 name="Прямая соединительная линия 32"/>
          <p:cNvCxnSpPr/>
          <p:nvPr/>
        </p:nvCxnSpPr>
        <p:spPr>
          <a:xfrm flipH="1">
            <a:off x="6446067" y="2789404"/>
            <a:ext cx="23539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4" name="Прямая соединительная линия 33"/>
          <p:cNvCxnSpPr/>
          <p:nvPr/>
        </p:nvCxnSpPr>
        <p:spPr>
          <a:xfrm flipH="1">
            <a:off x="6041002" y="2836699"/>
            <a:ext cx="23539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5" name="Прямая соединительная линия 34"/>
          <p:cNvCxnSpPr/>
          <p:nvPr/>
        </p:nvCxnSpPr>
        <p:spPr>
          <a:xfrm flipH="1">
            <a:off x="4650828" y="3453897"/>
            <a:ext cx="135021" cy="203703"/>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8" name="Прямая соединительная линия 37"/>
          <p:cNvCxnSpPr/>
          <p:nvPr/>
        </p:nvCxnSpPr>
        <p:spPr>
          <a:xfrm flipH="1">
            <a:off x="4983152" y="3153103"/>
            <a:ext cx="203703" cy="16827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1" name="Прямая со стрелкой 40"/>
          <p:cNvCxnSpPr/>
          <p:nvPr/>
        </p:nvCxnSpPr>
        <p:spPr>
          <a:xfrm flipV="1">
            <a:off x="4925085" y="3132499"/>
            <a:ext cx="2172832" cy="1683945"/>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pic>
        <p:nvPicPr>
          <p:cNvPr id="42" name="Picture 3" descr="C:\Users\User\Desktop\вертолет1.png"/>
          <p:cNvPicPr>
            <a:picLocks noChangeAspect="1" noChangeArrowheads="1"/>
          </p:cNvPicPr>
          <p:nvPr/>
        </p:nvPicPr>
        <p:blipFill>
          <a:blip r:embed="rId6" cstate="print">
            <a:lum contrast="30000"/>
          </a:blip>
          <a:srcRect/>
          <a:stretch>
            <a:fillRect/>
          </a:stretch>
        </p:blipFill>
        <p:spPr bwMode="auto">
          <a:xfrm flipH="1">
            <a:off x="5097101" y="3449370"/>
            <a:ext cx="1017239" cy="797930"/>
          </a:xfrm>
          <a:prstGeom prst="rect">
            <a:avLst/>
          </a:prstGeom>
          <a:noFill/>
        </p:spPr>
      </p:pic>
      <p:cxnSp>
        <p:nvCxnSpPr>
          <p:cNvPr id="26" name="Прямая соединительная линия 25"/>
          <p:cNvCxnSpPr/>
          <p:nvPr/>
        </p:nvCxnSpPr>
        <p:spPr>
          <a:xfrm flipH="1">
            <a:off x="5298462" y="2962824"/>
            <a:ext cx="208230" cy="90535"/>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6" name="Прямая соединительная линия 35"/>
          <p:cNvCxnSpPr/>
          <p:nvPr/>
        </p:nvCxnSpPr>
        <p:spPr>
          <a:xfrm flipH="1">
            <a:off x="5615333" y="2883995"/>
            <a:ext cx="23539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7" name="Прямая соединительная линия 36"/>
          <p:cNvCxnSpPr/>
          <p:nvPr/>
        </p:nvCxnSpPr>
        <p:spPr>
          <a:xfrm flipH="1">
            <a:off x="4603531" y="3766864"/>
            <a:ext cx="17481" cy="206046"/>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0" name="Прямая соединительная линия 39"/>
          <p:cNvCxnSpPr/>
          <p:nvPr/>
        </p:nvCxnSpPr>
        <p:spPr>
          <a:xfrm flipH="1">
            <a:off x="4619297" y="4129472"/>
            <a:ext cx="1717" cy="142983"/>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5" name="Прямая соединительная линия 44"/>
          <p:cNvCxnSpPr/>
          <p:nvPr/>
        </p:nvCxnSpPr>
        <p:spPr>
          <a:xfrm flipH="1">
            <a:off x="4477407" y="4525952"/>
            <a:ext cx="103492" cy="219469"/>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6" name="Прямая соединительная линия 45"/>
          <p:cNvCxnSpPr/>
          <p:nvPr/>
        </p:nvCxnSpPr>
        <p:spPr>
          <a:xfrm>
            <a:off x="4477408" y="4776952"/>
            <a:ext cx="63061" cy="189186"/>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2" name="Прямая соединительная линия 51"/>
          <p:cNvCxnSpPr>
            <a:stCxn id="12" idx="1"/>
          </p:cNvCxnSpPr>
          <p:nvPr/>
        </p:nvCxnSpPr>
        <p:spPr>
          <a:xfrm flipH="1" flipV="1">
            <a:off x="4590575" y="5028106"/>
            <a:ext cx="191321" cy="12468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pic>
        <p:nvPicPr>
          <p:cNvPr id="39" name="Picture 11" descr="C:\Users\User\Desktop\геолог.png"/>
          <p:cNvPicPr>
            <a:picLocks noChangeAspect="1" noChangeArrowheads="1"/>
          </p:cNvPicPr>
          <p:nvPr/>
        </p:nvPicPr>
        <p:blipFill>
          <a:blip r:embed="rId7" cstate="print"/>
          <a:srcRect/>
          <a:stretch>
            <a:fillRect/>
          </a:stretch>
        </p:blipFill>
        <p:spPr bwMode="auto">
          <a:xfrm flipH="1">
            <a:off x="63500" y="993576"/>
            <a:ext cx="1895618" cy="2224691"/>
          </a:xfrm>
          <a:prstGeom prst="rect">
            <a:avLst/>
          </a:prstGeom>
          <a:noFill/>
        </p:spPr>
      </p:pic>
      <p:sp>
        <p:nvSpPr>
          <p:cNvPr id="4" name="TextBox 3"/>
          <p:cNvSpPr txBox="1"/>
          <p:nvPr/>
        </p:nvSpPr>
        <p:spPr>
          <a:xfrm>
            <a:off x="7364870" y="3053753"/>
            <a:ext cx="301686" cy="369332"/>
          </a:xfrm>
          <a:prstGeom prst="rect">
            <a:avLst/>
          </a:prstGeom>
          <a:solidFill>
            <a:schemeClr val="bg1"/>
          </a:solidFill>
          <a:ln>
            <a:solidFill>
              <a:srgbClr val="00B0F0"/>
            </a:solidFill>
          </a:ln>
        </p:spPr>
        <p:txBody>
          <a:bodyPr wrap="none" rtlCol="0">
            <a:spAutoFit/>
          </a:bodyPr>
          <a:lstStyle/>
          <a:p>
            <a:r>
              <a:rPr lang="ru-RU" dirty="0" smtClean="0"/>
              <a:t>1</a:t>
            </a:r>
            <a:endParaRPr lang="ru-RU" dirty="0"/>
          </a:p>
        </p:txBody>
      </p:sp>
      <p:sp>
        <p:nvSpPr>
          <p:cNvPr id="43" name="TextBox 42"/>
          <p:cNvSpPr txBox="1"/>
          <p:nvPr/>
        </p:nvSpPr>
        <p:spPr>
          <a:xfrm>
            <a:off x="4747073" y="2750024"/>
            <a:ext cx="301686" cy="369332"/>
          </a:xfrm>
          <a:prstGeom prst="rect">
            <a:avLst/>
          </a:prstGeom>
          <a:solidFill>
            <a:schemeClr val="bg1"/>
          </a:solidFill>
          <a:ln>
            <a:solidFill>
              <a:srgbClr val="00B0F0"/>
            </a:solidFill>
          </a:ln>
        </p:spPr>
        <p:txBody>
          <a:bodyPr wrap="none" rtlCol="0">
            <a:spAutoFit/>
          </a:bodyPr>
          <a:lstStyle/>
          <a:p>
            <a:r>
              <a:rPr lang="ru-RU" dirty="0"/>
              <a:t>2</a:t>
            </a:r>
          </a:p>
        </p:txBody>
      </p:sp>
      <p:sp>
        <p:nvSpPr>
          <p:cNvPr id="44" name="TextBox 43"/>
          <p:cNvSpPr txBox="1"/>
          <p:nvPr/>
        </p:nvSpPr>
        <p:spPr>
          <a:xfrm>
            <a:off x="4788888" y="3944806"/>
            <a:ext cx="301686" cy="369332"/>
          </a:xfrm>
          <a:prstGeom prst="rect">
            <a:avLst/>
          </a:prstGeom>
          <a:solidFill>
            <a:schemeClr val="bg1"/>
          </a:solidFill>
          <a:ln>
            <a:solidFill>
              <a:srgbClr val="00B0F0"/>
            </a:solidFill>
          </a:ln>
        </p:spPr>
        <p:txBody>
          <a:bodyPr wrap="none" rtlCol="0">
            <a:spAutoFit/>
          </a:bodyPr>
          <a:lstStyle/>
          <a:p>
            <a:r>
              <a:rPr lang="ru-RU" dirty="0" smtClean="0"/>
              <a:t>3</a:t>
            </a:r>
            <a:endParaRPr lang="ru-RU" dirty="0"/>
          </a:p>
        </p:txBody>
      </p:sp>
      <p:sp>
        <p:nvSpPr>
          <p:cNvPr id="47" name="TextBox 46"/>
          <p:cNvSpPr txBox="1"/>
          <p:nvPr/>
        </p:nvSpPr>
        <p:spPr>
          <a:xfrm>
            <a:off x="4731712" y="5316419"/>
            <a:ext cx="301686" cy="369332"/>
          </a:xfrm>
          <a:prstGeom prst="rect">
            <a:avLst/>
          </a:prstGeom>
          <a:solidFill>
            <a:schemeClr val="bg1"/>
          </a:solidFill>
          <a:ln>
            <a:solidFill>
              <a:srgbClr val="00B0F0"/>
            </a:solidFill>
          </a:ln>
        </p:spPr>
        <p:txBody>
          <a:bodyPr wrap="none" rtlCol="0">
            <a:spAutoFit/>
          </a:bodyPr>
          <a:lstStyle/>
          <a:p>
            <a:r>
              <a:rPr lang="ru-RU" dirty="0"/>
              <a:t>4</a:t>
            </a:r>
          </a:p>
        </p:txBody>
      </p:sp>
    </p:spTree>
    <p:extLst>
      <p:ext uri="{BB962C8B-B14F-4D97-AF65-F5344CB8AC3E}">
        <p14:creationId xmlns:p14="http://schemas.microsoft.com/office/powerpoint/2010/main" val="2552666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1000" fill="hold"/>
                                        <p:tgtEl>
                                          <p:spTgt spid="39"/>
                                        </p:tgtEl>
                                        <p:attrNameLst>
                                          <p:attrName>ppt_x</p:attrName>
                                        </p:attrNameLst>
                                      </p:cBhvr>
                                      <p:tavLst>
                                        <p:tav tm="0">
                                          <p:val>
                                            <p:strVal val="#ppt_x-.2"/>
                                          </p:val>
                                        </p:tav>
                                        <p:tav tm="100000">
                                          <p:val>
                                            <p:strVal val="#ppt_x"/>
                                          </p:val>
                                        </p:tav>
                                      </p:tavLst>
                                    </p:anim>
                                    <p:anim calcmode="lin" valueType="num">
                                      <p:cBhvr>
                                        <p:cTn id="8" dur="1000" fill="hold"/>
                                        <p:tgtEl>
                                          <p:spTgt spid="39"/>
                                        </p:tgtEl>
                                        <p:attrNameLst>
                                          <p:attrName>ppt_y</p:attrName>
                                        </p:attrNameLst>
                                      </p:cBhvr>
                                      <p:tavLst>
                                        <p:tav tm="0">
                                          <p:val>
                                            <p:strVal val="#ppt_y"/>
                                          </p:val>
                                        </p:tav>
                                        <p:tav tm="100000">
                                          <p:val>
                                            <p:strVal val="#ppt_y"/>
                                          </p:val>
                                        </p:tav>
                                      </p:tavLst>
                                    </p:anim>
                                    <p:animEffect transition="in" filter="wipe(right)" prLst="gradientSize: 0.1">
                                      <p:cBhvr>
                                        <p:cTn id="9"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62" y="0"/>
            <a:ext cx="9139938" cy="6858000"/>
          </a:xfrm>
          <a:prstGeom prst="rect">
            <a:avLst/>
          </a:prstGeom>
        </p:spPr>
      </p:pic>
      <p:sp>
        <p:nvSpPr>
          <p:cNvPr id="3" name="TextBox 2"/>
          <p:cNvSpPr txBox="1"/>
          <p:nvPr/>
        </p:nvSpPr>
        <p:spPr>
          <a:xfrm>
            <a:off x="2389485" y="180753"/>
            <a:ext cx="4899675"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ru-RU" sz="3200" dirty="0" smtClean="0">
                <a:latin typeface="Times New Roman" pitchFamily="18" charset="0"/>
                <a:cs typeface="Times New Roman" pitchFamily="18" charset="0"/>
              </a:rPr>
              <a:t>Информационные ресурсы</a:t>
            </a:r>
            <a:endParaRPr lang="ru-RU" sz="3200" dirty="0">
              <a:latin typeface="Times New Roman" pitchFamily="18" charset="0"/>
              <a:cs typeface="Times New Roman" pitchFamily="18" charset="0"/>
            </a:endParaRPr>
          </a:p>
        </p:txBody>
      </p:sp>
      <p:pic>
        <p:nvPicPr>
          <p:cNvPr id="4" name="Picture 4" descr="тектоническая карта России"/>
          <p:cNvPicPr>
            <a:picLocks noChangeAspect="1" noChangeArrowheads="1"/>
          </p:cNvPicPr>
          <p:nvPr/>
        </p:nvPicPr>
        <p:blipFill>
          <a:blip r:embed="rId3" cstate="print">
            <a:lum contrast="10000"/>
            <a:extLst>
              <a:ext uri="{28A0092B-C50C-407E-A947-70E740481C1C}">
                <a14:useLocalDpi xmlns:a14="http://schemas.microsoft.com/office/drawing/2010/main" val="0"/>
              </a:ext>
            </a:extLst>
          </a:blip>
          <a:srcRect/>
          <a:stretch>
            <a:fillRect/>
          </a:stretch>
        </p:blipFill>
        <p:spPr bwMode="auto">
          <a:xfrm>
            <a:off x="4810835" y="931461"/>
            <a:ext cx="1890410" cy="15548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4" descr="геология"/>
          <p:cNvPicPr>
            <a:picLocks noChangeAspect="1" noChangeArrowheads="1"/>
          </p:cNvPicPr>
          <p:nvPr/>
        </p:nvPicPr>
        <p:blipFill>
          <a:blip r:embed="rId4" cstate="print">
            <a:extLst>
              <a:ext uri="{28A0092B-C50C-407E-A947-70E740481C1C}">
                <a14:useLocalDpi xmlns:a14="http://schemas.microsoft.com/office/drawing/2010/main" val="0"/>
              </a:ext>
            </a:extLst>
          </a:blip>
          <a:srcRect b="-1584"/>
          <a:stretch>
            <a:fillRect/>
          </a:stretch>
        </p:blipFill>
        <p:spPr>
          <a:xfrm>
            <a:off x="6922366" y="931461"/>
            <a:ext cx="1771258" cy="1590607"/>
          </a:xfrm>
          <a:prstGeom prst="rect">
            <a:avLst/>
          </a:prstGeom>
          <a:ln>
            <a:noFill/>
          </a:ln>
          <a:effectLst>
            <a:outerShdw blurRad="292100" dist="139700" dir="2700000" algn="tl" rotWithShape="0">
              <a:srgbClr val="333333">
                <a:alpha val="65000"/>
              </a:srgbClr>
            </a:outerShdw>
          </a:effectLst>
        </p:spPr>
      </p:pic>
      <p:pic>
        <p:nvPicPr>
          <p:cNvPr id="34819"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364776" y="2709253"/>
            <a:ext cx="6892119" cy="39696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1" descr="C:\Users\User\Desktop\геолог.png"/>
          <p:cNvPicPr>
            <a:picLocks noChangeAspect="1" noChangeArrowheads="1"/>
          </p:cNvPicPr>
          <p:nvPr/>
        </p:nvPicPr>
        <p:blipFill>
          <a:blip r:embed="rId7" cstate="print"/>
          <a:srcRect/>
          <a:stretch>
            <a:fillRect/>
          </a:stretch>
        </p:blipFill>
        <p:spPr bwMode="auto">
          <a:xfrm flipH="1">
            <a:off x="-115416" y="4694082"/>
            <a:ext cx="1895618" cy="2224691"/>
          </a:xfrm>
          <a:prstGeom prst="rect">
            <a:avLst/>
          </a:prstGeom>
          <a:noFill/>
        </p:spPr>
      </p:pic>
      <p:pic>
        <p:nvPicPr>
          <p:cNvPr id="34820"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6202" y="2709253"/>
            <a:ext cx="1524000" cy="136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9" cstate="print"/>
          <a:srcRect/>
          <a:stretch>
            <a:fillRect/>
          </a:stretch>
        </p:blipFill>
        <p:spPr bwMode="auto">
          <a:xfrm>
            <a:off x="4062" y="911311"/>
            <a:ext cx="2216735" cy="1527317"/>
          </a:xfrm>
          <a:prstGeom prst="rect">
            <a:avLst/>
          </a:prstGeom>
          <a:ln>
            <a:noFill/>
          </a:ln>
          <a:effectLst>
            <a:outerShdw blurRad="292100" dist="139700" dir="2700000" algn="tl" rotWithShape="0">
              <a:srgbClr val="333333">
                <a:alpha val="65000"/>
              </a:srgbClr>
            </a:outerShdw>
          </a:effectLst>
        </p:spPr>
      </p:pic>
      <p:pic>
        <p:nvPicPr>
          <p:cNvPr id="1027" name="Picture 3"/>
          <p:cNvPicPr>
            <a:picLocks noChangeAspect="1" noChangeArrowheads="1"/>
          </p:cNvPicPr>
          <p:nvPr/>
        </p:nvPicPr>
        <p:blipFill>
          <a:blip r:embed="rId10" cstate="print"/>
          <a:srcRect/>
          <a:stretch>
            <a:fillRect/>
          </a:stretch>
        </p:blipFill>
        <p:spPr bwMode="auto">
          <a:xfrm>
            <a:off x="2429084" y="911312"/>
            <a:ext cx="2144947" cy="152731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52666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2.22222E-6 -4.68085E-6 L 0.79931 -0.00416 " pathEditMode="relative" rAng="0" ptsTypes="AA">
                                      <p:cBhvr>
                                        <p:cTn id="6" dur="5000" fill="hold"/>
                                        <p:tgtEl>
                                          <p:spTgt spid="11"/>
                                        </p:tgtEl>
                                        <p:attrNameLst>
                                          <p:attrName>ppt_x</p:attrName>
                                          <p:attrName>ppt_y</p:attrName>
                                        </p:attrNameLst>
                                      </p:cBhvr>
                                      <p:rCtr x="39965" y="-20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698" y="-13008"/>
            <a:ext cx="9139938" cy="6858000"/>
          </a:xfrm>
          <a:prstGeom prst="rect">
            <a:avLst/>
          </a:prstGeom>
        </p:spPr>
      </p:pic>
      <p:pic>
        <p:nvPicPr>
          <p:cNvPr id="4" name="Picture 10" descr="http://hi-cd.ru/images/knopki/button59.gif"/>
          <p:cNvPicPr>
            <a:picLocks noChangeAspect="1" noChangeArrowheads="1" noCrop="1"/>
          </p:cNvPicPr>
          <p:nvPr/>
        </p:nvPicPr>
        <p:blipFill>
          <a:blip r:embed="rId3" cstate="print"/>
          <a:srcRect/>
          <a:stretch>
            <a:fillRect/>
          </a:stretch>
        </p:blipFill>
        <p:spPr bwMode="auto">
          <a:xfrm>
            <a:off x="2510133" y="598966"/>
            <a:ext cx="307670" cy="307670"/>
          </a:xfrm>
          <a:prstGeom prst="rect">
            <a:avLst/>
          </a:prstGeom>
          <a:noFill/>
        </p:spPr>
      </p:pic>
      <p:sp>
        <p:nvSpPr>
          <p:cNvPr id="6" name="TextBox 5"/>
          <p:cNvSpPr txBox="1"/>
          <p:nvPr/>
        </p:nvSpPr>
        <p:spPr>
          <a:xfrm>
            <a:off x="3157870" y="530742"/>
            <a:ext cx="5422604" cy="43088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ru-RU" sz="2200" b="1" dirty="0" smtClean="0">
                <a:solidFill>
                  <a:srgbClr val="7030A0"/>
                </a:solidFill>
                <a:latin typeface="Times New Roman" pitchFamily="18" charset="0"/>
                <a:cs typeface="Times New Roman" pitchFamily="18" charset="0"/>
              </a:rPr>
              <a:t>Станция  1</a:t>
            </a:r>
            <a:r>
              <a:rPr lang="ru-RU" sz="2200" b="1" dirty="0">
                <a:solidFill>
                  <a:srgbClr val="7030A0"/>
                </a:solidFill>
                <a:latin typeface="Times New Roman" pitchFamily="18" charset="0"/>
                <a:cs typeface="Times New Roman" pitchFamily="18" charset="0"/>
              </a:rPr>
              <a:t>.</a:t>
            </a:r>
            <a:r>
              <a:rPr lang="ru-RU" sz="2200" b="1" dirty="0" smtClean="0">
                <a:solidFill>
                  <a:srgbClr val="7030A0"/>
                </a:solidFill>
                <a:latin typeface="Times New Roman" pitchFamily="18" charset="0"/>
                <a:cs typeface="Times New Roman" pitchFamily="18" charset="0"/>
              </a:rPr>
              <a:t> «Сиреневое  чудо Сибири»</a:t>
            </a:r>
            <a:endParaRPr lang="ru-RU" sz="2200" b="1" dirty="0">
              <a:solidFill>
                <a:srgbClr val="7030A0"/>
              </a:solidFill>
              <a:latin typeface="Times New Roman" pitchFamily="18" charset="0"/>
              <a:cs typeface="Times New Roman" pitchFamily="18" charset="0"/>
            </a:endParaRPr>
          </a:p>
        </p:txBody>
      </p:sp>
      <p:pic>
        <p:nvPicPr>
          <p:cNvPr id="8" name="Picture 10" descr="вера рогова"/>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3290" y="4082903"/>
            <a:ext cx="2409483" cy="27750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 name="Rectangle 12"/>
          <p:cNvSpPr>
            <a:spLocks noChangeArrowheads="1"/>
          </p:cNvSpPr>
          <p:nvPr/>
        </p:nvSpPr>
        <p:spPr bwMode="auto">
          <a:xfrm>
            <a:off x="510364" y="1868331"/>
            <a:ext cx="7793665"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pPr>
            <a:r>
              <a:rPr lang="ru-RU" altLang="ru-RU" dirty="0" smtClean="0">
                <a:solidFill>
                  <a:srgbClr val="660066"/>
                </a:solidFill>
                <a:latin typeface="Times New Roman" pitchFamily="18" charset="0"/>
                <a:cs typeface="Times New Roman" pitchFamily="18" charset="0"/>
              </a:rPr>
              <a:t>И</a:t>
            </a:r>
            <a:r>
              <a:rPr lang="ru-RU" dirty="0" smtClean="0">
                <a:solidFill>
                  <a:srgbClr val="660066"/>
                </a:solidFill>
                <a:latin typeface="Times New Roman" pitchFamily="18" charset="0"/>
                <a:cs typeface="Times New Roman" pitchFamily="18" charset="0"/>
              </a:rPr>
              <a:t>менитый </a:t>
            </a:r>
            <a:r>
              <a:rPr lang="ru-RU" dirty="0">
                <a:solidFill>
                  <a:srgbClr val="660066"/>
                </a:solidFill>
                <a:latin typeface="Times New Roman" pitchFamily="18" charset="0"/>
                <a:cs typeface="Times New Roman" pitchFamily="18" charset="0"/>
              </a:rPr>
              <a:t>иркутский первооткрыватель </a:t>
            </a:r>
            <a:r>
              <a:rPr lang="ru-RU" altLang="ru-RU" dirty="0" smtClean="0">
                <a:solidFill>
                  <a:srgbClr val="660066"/>
                </a:solidFill>
                <a:latin typeface="Times New Roman" pitchFamily="18" charset="0"/>
                <a:cs typeface="Times New Roman" pitchFamily="18" charset="0"/>
              </a:rPr>
              <a:t>чароита -  заслуженный геолог России, доктор геолого-минералогических наук Рогова Вера </a:t>
            </a:r>
            <a:r>
              <a:rPr lang="ru-RU" altLang="ru-RU" dirty="0" err="1" smtClean="0">
                <a:solidFill>
                  <a:srgbClr val="660066"/>
                </a:solidFill>
                <a:latin typeface="Times New Roman" pitchFamily="18" charset="0"/>
                <a:cs typeface="Times New Roman" pitchFamily="18" charset="0"/>
              </a:rPr>
              <a:t>Парфентьевна</a:t>
            </a:r>
            <a:r>
              <a:rPr lang="ru-RU" altLang="ru-RU" dirty="0" smtClean="0">
                <a:solidFill>
                  <a:srgbClr val="660066"/>
                </a:solidFill>
                <a:latin typeface="Times New Roman" pitchFamily="18" charset="0"/>
                <a:cs typeface="Times New Roman" pitchFamily="18" charset="0"/>
              </a:rPr>
              <a:t>.</a:t>
            </a:r>
          </a:p>
          <a:p>
            <a:pPr algn="just" fontAlgn="base">
              <a:spcBef>
                <a:spcPct val="0"/>
              </a:spcBef>
              <a:spcAft>
                <a:spcPct val="0"/>
              </a:spcAft>
            </a:pPr>
            <a:r>
              <a:rPr lang="ru-RU" altLang="ru-RU" dirty="0" smtClean="0">
                <a:solidFill>
                  <a:srgbClr val="660066"/>
                </a:solidFill>
                <a:latin typeface="Times New Roman" pitchFamily="18" charset="0"/>
                <a:cs typeface="Times New Roman" pitchFamily="18" charset="0"/>
              </a:rPr>
              <a:t>С названием камня связана примечательная история (из статьи «Истории открытия чароита и других минералов» Веры Роговой):</a:t>
            </a:r>
          </a:p>
          <a:p>
            <a:pPr algn="just" fontAlgn="base">
              <a:spcBef>
                <a:spcPct val="0"/>
              </a:spcBef>
              <a:spcAft>
                <a:spcPct val="0"/>
              </a:spcAft>
            </a:pPr>
            <a:r>
              <a:rPr lang="ru-RU" altLang="ru-RU" dirty="0" smtClean="0">
                <a:solidFill>
                  <a:srgbClr val="660066"/>
                </a:solidFill>
                <a:latin typeface="Times New Roman" pitchFamily="18" charset="0"/>
                <a:cs typeface="Times New Roman" pitchFamily="18" charset="0"/>
              </a:rPr>
              <a:t>«Долго обсуждали в лаборатории, как лучше назвать минерал, предлагались десятки разнообразных географических названий, ближайших гор, рек, озер. Ассоциация названия реки Чары и слова «чарующий» взяли верх...»</a:t>
            </a:r>
          </a:p>
        </p:txBody>
      </p:sp>
      <p:pic>
        <p:nvPicPr>
          <p:cNvPr id="35842" name="Picture 2" descr="http://baikal-info.ru/sites/default/files/styles/galleryformatter_slide/public/14-2_140.jpg?itok=-RX_KJuu"/>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835" r="9364"/>
          <a:stretch/>
        </p:blipFill>
        <p:spPr bwMode="auto">
          <a:xfrm>
            <a:off x="3476846" y="4104167"/>
            <a:ext cx="4742121" cy="275383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350px-Russia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0"/>
            <a:ext cx="2364265" cy="1944474"/>
          </a:xfrm>
          <a:prstGeom prst="rect">
            <a:avLst/>
          </a:prstGeom>
          <a:noFill/>
          <a:extLst>
            <a:ext uri="{909E8E84-426E-40DD-AFC4-6F175D3DCCD1}">
              <a14:hiddenFill xmlns:a14="http://schemas.microsoft.com/office/drawing/2010/main">
                <a:solidFill>
                  <a:srgbClr val="FFFFFF"/>
                </a:solidFill>
              </a14:hiddenFill>
            </a:ext>
          </a:extLst>
        </p:spPr>
      </p:pic>
      <p:sp>
        <p:nvSpPr>
          <p:cNvPr id="3" name="5-конечная звезда 2"/>
          <p:cNvSpPr/>
          <p:nvPr/>
        </p:nvSpPr>
        <p:spPr>
          <a:xfrm>
            <a:off x="1435864" y="857545"/>
            <a:ext cx="272955" cy="259307"/>
          </a:xfrm>
          <a:prstGeom prst="star5">
            <a:avLst/>
          </a:prstGeom>
          <a:solidFill>
            <a:srgbClr val="9900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2509284" y="1084544"/>
            <a:ext cx="5869172" cy="830997"/>
          </a:xfrm>
          <a:prstGeom prst="rect">
            <a:avLst/>
          </a:prstGeom>
        </p:spPr>
        <p:txBody>
          <a:bodyPr wrap="square">
            <a:spAutoFit/>
          </a:bodyPr>
          <a:lstStyle/>
          <a:p>
            <a:r>
              <a:rPr lang="ru-RU" sz="1600" dirty="0" smtClean="0">
                <a:latin typeface="Cambria" pitchFamily="18" charset="0"/>
              </a:rPr>
              <a:t>Единственное в мире месторождение — Мурунские гольцы (всего площадь в 10 км²), находится на стыке Якутии и Иркутской области, на водоразделе реки Чара и реки Токко.</a:t>
            </a:r>
            <a:endParaRPr lang="ru-RU" sz="1600" dirty="0">
              <a:latin typeface="Cambria" pitchFamily="18" charset="0"/>
            </a:endParaRPr>
          </a:p>
        </p:txBody>
      </p:sp>
      <p:cxnSp>
        <p:nvCxnSpPr>
          <p:cNvPr id="13" name="Прямая со стрелкой 12"/>
          <p:cNvCxnSpPr/>
          <p:nvPr/>
        </p:nvCxnSpPr>
        <p:spPr>
          <a:xfrm flipH="1" flipV="1">
            <a:off x="1828800" y="1041991"/>
            <a:ext cx="754912" cy="191386"/>
          </a:xfrm>
          <a:prstGeom prst="straightConnector1">
            <a:avLst/>
          </a:prstGeom>
          <a:ln>
            <a:solidFill>
              <a:srgbClr val="FF0000"/>
            </a:solidFill>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552666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1918</TotalTime>
  <Words>1671</Words>
  <Application>Microsoft Office PowerPoint</Application>
  <PresentationFormat>Экран (4:3)</PresentationFormat>
  <Paragraphs>271</Paragraphs>
  <Slides>29</Slides>
  <Notes>0</Notes>
  <HiddenSlides>0</HiddenSlides>
  <MMClips>0</MMClips>
  <ScaleCrop>false</ScaleCrop>
  <HeadingPairs>
    <vt:vector size="6" baseType="variant">
      <vt:variant>
        <vt:lpstr>Использованные шрифты</vt:lpstr>
      </vt:variant>
      <vt:variant>
        <vt:i4>9</vt:i4>
      </vt:variant>
      <vt:variant>
        <vt:lpstr>Тема</vt:lpstr>
      </vt:variant>
      <vt:variant>
        <vt:i4>1</vt:i4>
      </vt:variant>
      <vt:variant>
        <vt:lpstr>Заголовки слайдов</vt:lpstr>
      </vt:variant>
      <vt:variant>
        <vt:i4>29</vt:i4>
      </vt:variant>
    </vt:vector>
  </HeadingPairs>
  <TitlesOfParts>
    <vt:vector size="39" baseType="lpstr">
      <vt:lpstr>Arial</vt:lpstr>
      <vt:lpstr>Calibri</vt:lpstr>
      <vt:lpstr>Calibri Light</vt:lpstr>
      <vt:lpstr>Cambria</vt:lpstr>
      <vt:lpstr>Comic Sans MS</vt:lpstr>
      <vt:lpstr>Monotype Corsiva</vt:lpstr>
      <vt:lpstr>Tahoma</vt:lpstr>
      <vt:lpstr>Times New Roman</vt:lpstr>
      <vt:lpstr>Wingdings</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SPecialiST RePack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Михаил Горяйнов</dc:creator>
  <cp:lastModifiedBy>Аксенова Марина Андреевна</cp:lastModifiedBy>
  <cp:revision>184</cp:revision>
  <cp:lastPrinted>2018-03-06T06:38:54Z</cp:lastPrinted>
  <dcterms:created xsi:type="dcterms:W3CDTF">2013-11-19T05:52:05Z</dcterms:created>
  <dcterms:modified xsi:type="dcterms:W3CDTF">2018-03-06T06:46:19Z</dcterms:modified>
</cp:coreProperties>
</file>