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7" r:id="rId3"/>
    <p:sldId id="297" r:id="rId4"/>
    <p:sldId id="295" r:id="rId5"/>
    <p:sldId id="270" r:id="rId6"/>
    <p:sldId id="282" r:id="rId7"/>
    <p:sldId id="281" r:id="rId8"/>
    <p:sldId id="264" r:id="rId9"/>
    <p:sldId id="260" r:id="rId10"/>
    <p:sldId id="299" r:id="rId11"/>
    <p:sldId id="293" r:id="rId12"/>
    <p:sldId id="265" r:id="rId13"/>
    <p:sldId id="288" r:id="rId14"/>
    <p:sldId id="267" r:id="rId15"/>
    <p:sldId id="292" r:id="rId16"/>
    <p:sldId id="261" r:id="rId17"/>
    <p:sldId id="291" r:id="rId18"/>
    <p:sldId id="290" r:id="rId19"/>
    <p:sldId id="286" r:id="rId20"/>
    <p:sldId id="273" r:id="rId21"/>
    <p:sldId id="276" r:id="rId22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AFB-3D2F-4BAF-B6A7-EB782CBA18E5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3F-3687-4690-892F-A89BC1D6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AFB-3D2F-4BAF-B6A7-EB782CBA18E5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3F-3687-4690-892F-A89BC1D6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AFB-3D2F-4BAF-B6A7-EB782CBA18E5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3F-3687-4690-892F-A89BC1D6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AFB-3D2F-4BAF-B6A7-EB782CBA18E5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3F-3687-4690-892F-A89BC1D6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AFB-3D2F-4BAF-B6A7-EB782CBA18E5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3F-3687-4690-892F-A89BC1D6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AFB-3D2F-4BAF-B6A7-EB782CBA18E5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3F-3687-4690-892F-A89BC1D6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AFB-3D2F-4BAF-B6A7-EB782CBA18E5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3F-3687-4690-892F-A89BC1D6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AFB-3D2F-4BAF-B6A7-EB782CBA18E5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3F-3687-4690-892F-A89BC1D6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AFB-3D2F-4BAF-B6A7-EB782CBA18E5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3F-3687-4690-892F-A89BC1D6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AFB-3D2F-4BAF-B6A7-EB782CBA18E5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3F-3687-4690-892F-A89BC1D6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BAFB-3D2F-4BAF-B6A7-EB782CBA18E5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3F-3687-4690-892F-A89BC1D6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3BAFB-3D2F-4BAF-B6A7-EB782CBA18E5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FF3F-3687-4690-892F-A89BC1D64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lenatim72@rambler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058" y="159023"/>
            <a:ext cx="8739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Открытый  публичный Всероссийский конкурс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географии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в моей стране»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60221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Номинация №1: лучшая методическая разработка на тему «Занятие вне школы».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84784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Тема: Исследование  </a:t>
            </a:r>
            <a:r>
              <a:rPr lang="ru-RU" sz="2400" b="1" cap="all" dirty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окрестностей </a:t>
            </a:r>
            <a:endParaRPr lang="ru-RU" sz="2400" b="1" cap="all" dirty="0" smtClean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cap="all" dirty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. Верхняя Троица в </a:t>
            </a:r>
            <a:r>
              <a:rPr lang="ru-RU" sz="2400" b="1" cap="all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летнем оздоровительном лагере на базе школы </a:t>
            </a:r>
            <a:r>
              <a:rPr lang="ru-RU" sz="2400" b="1" cap="all" dirty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Юного </a:t>
            </a:r>
            <a:r>
              <a:rPr lang="ru-RU" sz="2400" b="1" cap="all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краеведа-эколога</a:t>
            </a:r>
            <a:r>
              <a:rPr lang="ru-RU" sz="2400" b="1" cap="all" dirty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Занятие: Выявление </a:t>
            </a:r>
            <a:r>
              <a:rPr lang="ru-RU" sz="2400" dirty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физико-географических особенностей реки </a:t>
            </a:r>
            <a:r>
              <a:rPr lang="ru-RU" sz="2400" dirty="0" err="1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Рудомошь</a:t>
            </a:r>
            <a:r>
              <a:rPr lang="ru-RU" sz="24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3949512"/>
            <a:ext cx="6120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Тимофеева Елена Геннадьевна, учитель географии МБОУ СОШ им. М.И. 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Калинина </a:t>
            </a:r>
          </a:p>
          <a:p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Д.Верхняя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Троица,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Кашинского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района, 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Тверской 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обл.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89108494934</a:t>
            </a:r>
          </a:p>
          <a:p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elenatim72@rambler.ru</a:t>
            </a:r>
            <a:endParaRPr lang="ru-RU" sz="2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171622 </a:t>
            </a:r>
            <a:r>
              <a:rPr lang="ru-RU" sz="2000" dirty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Тверская область, </a:t>
            </a:r>
            <a:r>
              <a:rPr lang="ru-RU" sz="2000" dirty="0" err="1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Кашинский</a:t>
            </a:r>
            <a:r>
              <a:rPr lang="ru-RU" sz="2000" dirty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район, д</a:t>
            </a:r>
            <a:r>
              <a:rPr lang="ru-RU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Тетьково</a:t>
            </a:r>
            <a:r>
              <a:rPr lang="ru-RU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д.39 кв.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880" y="6381328"/>
            <a:ext cx="1753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Февраль, 2018</a:t>
            </a:r>
            <a:endParaRPr lang="ru-RU" sz="2000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024600"/>
              </p:ext>
            </p:extLst>
          </p:nvPr>
        </p:nvGraphicFramePr>
        <p:xfrm>
          <a:off x="35495" y="764704"/>
          <a:ext cx="9119895" cy="61415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9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2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работы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Организационно-мотивационная часть.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сообщает учащимся тему, цель, задачи экскурсии, знакомит с основными вопросами и объектами экскурсии, напоминает о технике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безопасности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(Инструкция стр.3 Т.-практикум)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Знакомятся с инструкцией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ТБ, расписываются в журнале инструктажей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этом этапе ребята получают 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 которые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они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должны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сделать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ходе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экспедиции,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здесь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заранее обсуждают и распределяют роли и   виды их  деятельности 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Актуализация опорных знаний.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Задает наводящие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Вспоминают 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моменты, связанные с темой экскурсии.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Непосредственно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экскурсионная часть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Рассказывает и показывает, предлагает задания 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ученики участвуют: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задают вопросы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делают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записи в полевой дневник,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зарисовки,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фотографируют, изучают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(смотреть, трогать, наблюдать, измерять и др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.). Выполняют задания в группах </a:t>
                      </a: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Обобщение и систематизация знаний</a:t>
                      </a:r>
                      <a:r>
                        <a:rPr lang="ru-RU" sz="14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 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рефлексия</a:t>
                      </a:r>
                      <a:endParaRPr lang="ru-RU" sz="1400" b="1" u="none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 диалогом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Происходит обобщение и систематизация полученных знаний, выделяется главное.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Ученики делятся своим мнением, впечатлениями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0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оценивает работу учащихся, обсуждает с учениками вид их творческих заданий: сделать фотоотчет, презентацию, выпустить стенгазету, оформить стенд, написать сочинение, составить отчет и др.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Распределяют и уточняют,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обсуждают итоговую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творческую или исследовательскую работу ,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участвуют в обсуждении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результатов проделанной работы и 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оценивают вклад всех членов группы в работу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1680" y="45011"/>
            <a:ext cx="5616624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Технологическая карта </a:t>
            </a:r>
            <a:endParaRPr kumimoji="0" lang="ru-RU" sz="1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712" y="3467803"/>
            <a:ext cx="4332266" cy="324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67803"/>
            <a:ext cx="4279891" cy="324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H:\исследовательская 2017\Конкурс\Фото\DSCN09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11" y="116633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9126" y="147058"/>
            <a:ext cx="4969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 изучения находится на расстоянии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км от д. Верхняя Троица.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Велосипедный маршрут: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 Верхняя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Троица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д. Посады – д.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Хрипелево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 Верхняя Троица</a:t>
            </a:r>
          </a:p>
        </p:txBody>
      </p:sp>
      <p:pic>
        <p:nvPicPr>
          <p:cNvPr id="3074" name="Picture 2" descr="F:\сканирование конкурс\img9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518531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5978" y="692696"/>
            <a:ext cx="397702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682F"/>
                </a:solidFill>
              </a:rPr>
              <a:t>Замер ширины и глубины реки.</a:t>
            </a:r>
            <a:endParaRPr lang="ru-RU" sz="4000" dirty="0">
              <a:solidFill>
                <a:srgbClr val="00682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949280"/>
            <a:ext cx="7332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682F"/>
                </a:solidFill>
              </a:rPr>
              <a:t>Забор проб воды и оценка качества</a:t>
            </a:r>
            <a:r>
              <a:rPr lang="ru-RU" sz="4000" dirty="0" smtClean="0">
                <a:solidFill>
                  <a:srgbClr val="00682F"/>
                </a:solidFill>
              </a:rPr>
              <a:t>.</a:t>
            </a:r>
            <a:endParaRPr lang="ru-RU" sz="4000" dirty="0"/>
          </a:p>
        </p:txBody>
      </p:sp>
      <p:pic>
        <p:nvPicPr>
          <p:cNvPr id="10" name="Picture 2" descr="F:\IMG_10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816424" cy="2862318"/>
          </a:xfrm>
          <a:prstGeom prst="rect">
            <a:avLst/>
          </a:prstGeom>
          <a:noFill/>
        </p:spPr>
      </p:pic>
      <p:pic>
        <p:nvPicPr>
          <p:cNvPr id="11" name="Picture 3" descr="F:\IMG_10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047114"/>
            <a:ext cx="4429000" cy="2985843"/>
          </a:xfrm>
          <a:prstGeom prst="rect">
            <a:avLst/>
          </a:prstGeom>
          <a:noFill/>
        </p:spPr>
      </p:pic>
      <p:pic>
        <p:nvPicPr>
          <p:cNvPr id="12" name="Picture 6" descr="F:\закаляемся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019803" cy="2204864"/>
          </a:xfrm>
          <a:prstGeom prst="rect">
            <a:avLst/>
          </a:prstGeom>
          <a:noFill/>
        </p:spPr>
      </p:pic>
      <p:pic>
        <p:nvPicPr>
          <p:cNvPr id="4098" name="Picture 2" descr="D:\Мои документы\Мои рисунки\лагерь 2016\IMG_114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0342" y="476672"/>
            <a:ext cx="1679650" cy="21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работа\география\краеведение Исток\рудмышка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8" y="980728"/>
            <a:ext cx="878553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5013176"/>
            <a:ext cx="8340282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Рудомошь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Рудмышка</a:t>
            </a:r>
            <a:r>
              <a:rPr lang="ru-RU" b="1" dirty="0">
                <a:solidFill>
                  <a:srgbClr val="002060"/>
                </a:solidFill>
              </a:rPr>
              <a:t>)</a:t>
            </a:r>
            <a:r>
              <a:rPr lang="ru-RU" dirty="0">
                <a:solidFill>
                  <a:srgbClr val="002060"/>
                </a:solidFill>
              </a:rPr>
              <a:t> — река в России, правый приток реки Медведица</a:t>
            </a:r>
            <a:r>
              <a:rPr lang="ru-RU" dirty="0" smtClean="0">
                <a:solidFill>
                  <a:srgbClr val="002060"/>
                </a:solidFill>
              </a:rPr>
              <a:t>, впадающей в Волгу и  </a:t>
            </a:r>
            <a:r>
              <a:rPr lang="ru-RU" dirty="0">
                <a:solidFill>
                  <a:srgbClr val="002060"/>
                </a:solidFill>
              </a:rPr>
              <a:t>протекает в Тверской области.</a:t>
            </a:r>
          </a:p>
          <a:p>
            <a:r>
              <a:rPr lang="ru-RU" dirty="0">
                <a:solidFill>
                  <a:srgbClr val="002060"/>
                </a:solidFill>
              </a:rPr>
              <a:t>Исток реки находится в Кимрском районе Тверской области, в болотах к северо-востоку от села Горицы. Устье реки находится в </a:t>
            </a:r>
            <a:r>
              <a:rPr lang="ru-RU" dirty="0" err="1">
                <a:solidFill>
                  <a:srgbClr val="002060"/>
                </a:solidFill>
              </a:rPr>
              <a:t>Кашинском</a:t>
            </a:r>
            <a:r>
              <a:rPr lang="ru-RU" dirty="0">
                <a:solidFill>
                  <a:srgbClr val="002060"/>
                </a:solidFill>
              </a:rPr>
              <a:t> районе в 35 км по правому берегу реки Медведицы. </a:t>
            </a:r>
            <a:r>
              <a:rPr lang="ru-RU" dirty="0" smtClean="0">
                <a:solidFill>
                  <a:srgbClr val="002060"/>
                </a:solidFill>
              </a:rPr>
              <a:t>    Длина </a:t>
            </a:r>
            <a:r>
              <a:rPr lang="ru-RU" dirty="0">
                <a:solidFill>
                  <a:srgbClr val="002060"/>
                </a:solidFill>
              </a:rPr>
              <a:t>реки составляет 42 км, площадь водосборного бассейна — 267 </a:t>
            </a:r>
            <a:r>
              <a:rPr lang="ru-RU" dirty="0" smtClean="0">
                <a:solidFill>
                  <a:srgbClr val="002060"/>
                </a:solidFill>
              </a:rPr>
              <a:t>км².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158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География реки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971600" y="1916832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8100392" y="1628800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187624" y="1484784"/>
            <a:ext cx="1440160" cy="288032"/>
          </a:xfrm>
          <a:prstGeom prst="rect">
            <a:avLst/>
          </a:prstGeom>
          <a:solidFill>
            <a:schemeClr val="bg2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Исток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80312" y="1207771"/>
            <a:ext cx="1440160" cy="288032"/>
          </a:xfrm>
          <a:prstGeom prst="rect">
            <a:avLst/>
          </a:prstGeom>
          <a:solidFill>
            <a:schemeClr val="bg2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Устье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Елена Тимофеева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2" y="278187"/>
            <a:ext cx="8983425" cy="66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60" y="5013176"/>
            <a:ext cx="3466728" cy="143103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00682F"/>
                </a:solidFill>
              </a:rPr>
              <a:t>Изучение пресноводной фауны.</a:t>
            </a:r>
            <a:endParaRPr lang="ru-RU" sz="3600" dirty="0">
              <a:solidFill>
                <a:srgbClr val="00682F"/>
              </a:solidFill>
            </a:endParaRPr>
          </a:p>
        </p:txBody>
      </p:sp>
      <p:pic>
        <p:nvPicPr>
          <p:cNvPr id="12291" name="Содержимое 3" descr="100_5783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9952" y="4941168"/>
            <a:ext cx="4038600" cy="1446245"/>
          </a:xfr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5160" y="81498"/>
            <a:ext cx="8552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82F"/>
                </a:solidFill>
              </a:rPr>
              <a:t>Ведение дневника  исследований</a:t>
            </a:r>
            <a:endParaRPr lang="ru-RU" sz="3600" dirty="0">
              <a:solidFill>
                <a:srgbClr val="00682F"/>
              </a:solidFill>
            </a:endParaRPr>
          </a:p>
        </p:txBody>
      </p:sp>
      <p:pic>
        <p:nvPicPr>
          <p:cNvPr id="4098" name="Picture 2" descr="G:\фотографии\P10601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870248"/>
            <a:ext cx="2195899" cy="32403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099" name="Picture 3" descr="G:\фотографии\P10601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149" y="870248"/>
            <a:ext cx="1800200" cy="32403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22" name="Picture 2" descr="D:\Мои документы\Мои рисунки\лагерь 2016\IMG_108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871031"/>
            <a:ext cx="1532240" cy="32548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лена Тимофеева\Desktop\VLUzaWDtES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75567"/>
            <a:ext cx="2180054" cy="163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331341"/>
            <a:ext cx="5076056" cy="400367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Ширина </a:t>
            </a:r>
            <a:r>
              <a:rPr lang="ru-RU" sz="2400" b="1" dirty="0" smtClean="0">
                <a:solidFill>
                  <a:srgbClr val="002060"/>
                </a:solidFill>
              </a:rPr>
              <a:t>реки от 12м - 21 м, в районе бродов.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Глубина от 0,5- 2 м. максимальная глубина в районе брода </a:t>
            </a:r>
            <a:r>
              <a:rPr lang="ru-RU" sz="2400" b="1" dirty="0">
                <a:solidFill>
                  <a:srgbClr val="002060"/>
                </a:solidFill>
              </a:rPr>
              <a:t>0.5 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Скорость течения 0,5 м</a:t>
            </a:r>
            <a:r>
              <a:rPr lang="en-US" sz="2400" b="1" dirty="0" smtClean="0">
                <a:solidFill>
                  <a:srgbClr val="002060"/>
                </a:solidFill>
              </a:rPr>
              <a:t>/c</a:t>
            </a:r>
            <a:r>
              <a:rPr lang="ru-RU" sz="2400" b="1" dirty="0" smtClean="0">
                <a:solidFill>
                  <a:srgbClr val="002060"/>
                </a:solidFill>
              </a:rPr>
              <a:t>, но зависит от ширины и дна.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D:\Мои документы\Мои рисунки\лагерь 2016\IMG_115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3356992"/>
            <a:ext cx="5216128" cy="19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ои документы\Мои рисунки\лагерь 2016\IMG_114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1794" y="5480556"/>
            <a:ext cx="525119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4943708"/>
            <a:ext cx="228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Песчаное дно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30853" y="6488668"/>
            <a:ext cx="187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Каменистое дно</a:t>
            </a:r>
            <a:endParaRPr lang="ru-RU" dirty="0"/>
          </a:p>
        </p:txBody>
      </p:sp>
      <p:pic>
        <p:nvPicPr>
          <p:cNvPr id="1026" name="Picture 2" descr="D:\Мои документы\работа\география\краеведение Исток\рудмышка\332412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2926843" cy="346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документы\работа\география\краеведение Исток\рудмышка\IMG_16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6058"/>
            <a:ext cx="4088232" cy="30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5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428396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682F"/>
                </a:solidFill>
              </a:rPr>
              <a:t>Определение направления течения реки (работа с компасом) </a:t>
            </a:r>
            <a:endParaRPr lang="ru-RU" sz="3600" dirty="0">
              <a:solidFill>
                <a:srgbClr val="00682F"/>
              </a:solidFill>
            </a:endParaRPr>
          </a:p>
        </p:txBody>
      </p:sp>
      <p:pic>
        <p:nvPicPr>
          <p:cNvPr id="2052" name="Picture 4" descr="F:\IMG_1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3744416" cy="2808312"/>
          </a:xfrm>
          <a:prstGeom prst="rect">
            <a:avLst/>
          </a:prstGeom>
          <a:noFill/>
        </p:spPr>
      </p:pic>
      <p:pic>
        <p:nvPicPr>
          <p:cNvPr id="3074" name="Picture 2" descr="G:\фотографии\P10601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740019" cy="35550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589240"/>
            <a:ext cx="8872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682F"/>
                </a:solidFill>
              </a:rPr>
              <a:t>Родники - один из </a:t>
            </a:r>
          </a:p>
          <a:p>
            <a:r>
              <a:rPr lang="ru-RU" sz="3200" dirty="0" smtClean="0">
                <a:solidFill>
                  <a:srgbClr val="00682F"/>
                </a:solidFill>
              </a:rPr>
              <a:t>источников питания</a:t>
            </a:r>
            <a:endParaRPr lang="ru-RU" sz="3200" dirty="0">
              <a:solidFill>
                <a:srgbClr val="00682F"/>
              </a:solidFill>
            </a:endParaRPr>
          </a:p>
        </p:txBody>
      </p:sp>
      <p:pic>
        <p:nvPicPr>
          <p:cNvPr id="3076" name="Picture 4" descr="G:\фотографии\P10601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3419871" cy="2564903"/>
          </a:xfrm>
          <a:prstGeom prst="rect">
            <a:avLst/>
          </a:prstGeom>
          <a:noFill/>
        </p:spPr>
      </p:pic>
      <p:pic>
        <p:nvPicPr>
          <p:cNvPr id="3077" name="Picture 5" descr="G:\фотографии\P10601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211223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73045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результатов исследования экологического состояния реки Рудомошь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районе деревни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Хрипелево</a:t>
            </a:r>
            <a:r>
              <a:rPr lang="ru-RU" sz="7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7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114657"/>
              </p:ext>
            </p:extLst>
          </p:nvPr>
        </p:nvGraphicFramePr>
        <p:xfrm>
          <a:off x="251519" y="1268760"/>
          <a:ext cx="8496944" cy="51125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2088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2014г.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2015г.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2016г.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Ширина, м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паводок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Глубина, см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паводок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40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Прозрачность, см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Видно дно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Видно дно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Дно не просматривается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Видно дно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Мутность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слабая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Осадок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Цвет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>
                          <a:solidFill>
                            <a:srgbClr val="002060"/>
                          </a:solidFill>
                          <a:effectLst/>
                        </a:rPr>
                        <a:t>Слабо-желтая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>
                          <a:solidFill>
                            <a:srgbClr val="002060"/>
                          </a:solidFill>
                          <a:effectLst/>
                        </a:rPr>
                        <a:t>Слабо-желтая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>
                          <a:solidFill>
                            <a:srgbClr val="002060"/>
                          </a:solidFill>
                          <a:effectLst/>
                        </a:rPr>
                        <a:t>Слабо-желтая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-5" dirty="0">
                          <a:solidFill>
                            <a:srgbClr val="002060"/>
                          </a:solidFill>
                          <a:effectLst/>
                        </a:rPr>
                        <a:t>Слабо-желтая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0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Запах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Не ощущается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Не ощущается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Очень слабый, травяной 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</a:rPr>
                        <a:t>Очень слабый, болотный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1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856984" cy="1143000"/>
          </a:xfrm>
        </p:spPr>
        <p:txBody>
          <a:bodyPr>
            <a:noAutofit/>
          </a:bodyPr>
          <a:lstStyle/>
          <a:p>
            <a:pPr algn="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Река привлекает туристов красотой окружающего ландшафта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104456" cy="307834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:\лагерь Рудомышь16\DSCN09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549546"/>
            <a:ext cx="3507854" cy="46771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лагерь Рудомышь16\DSCN09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592288" cy="19442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лагерь Рудомышь16\DSCN098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5139190"/>
            <a:ext cx="2058541" cy="15439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7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работа на местности окончена.  Следующее занятие -  оформление результатов.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5178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Используя план практической работы № 10 (Тетрадь-практикум. «География. Планета Земля» О.Г. Котляр. стр.24-27) обучающиеся производят комплексное описание реки.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этом используют данные своих  полевых исследований и возможных дополнительных источников информации.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2050" name="Picture 2" descr="C:\Users\Елена Тимофеева\Desktop\1.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540930"/>
            <a:ext cx="286305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 Тимофеева\Desktop\1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525801"/>
            <a:ext cx="291049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 Тимофеева\Documents\лагерь\лагерь 17 фото\pNb3BR5J1C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754031"/>
            <a:ext cx="2525325" cy="18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207719" y="1690553"/>
            <a:ext cx="8532812" cy="237648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 проект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 юного краеведа-эколога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652789"/>
            <a:ext cx="5896744" cy="1944563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Руководитель: Тимофеева Елена Геннадьевна, учитель географии МБОУ СОШ им. М.И. Калинина</a:t>
            </a:r>
          </a:p>
          <a:p>
            <a:pPr algn="l"/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755576" y="332656"/>
            <a:ext cx="7561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им. М.И.Калинина</a:t>
            </a:r>
          </a:p>
        </p:txBody>
      </p:sp>
      <p:pic>
        <p:nvPicPr>
          <p:cNvPr id="6" name="Picture 2" descr="F:\наслаждаюсь красото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69229"/>
            <a:ext cx="2520280" cy="29523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741095" y="1268760"/>
            <a:ext cx="44246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682F"/>
                </a:solidFill>
                <a:latin typeface="Monotype Corsiva" pitchFamily="66" charset="0"/>
              </a:rPr>
              <a:t>«</a:t>
            </a:r>
            <a:r>
              <a:rPr lang="ru-RU" b="1" dirty="0">
                <a:solidFill>
                  <a:srgbClr val="00682F"/>
                </a:solidFill>
                <a:latin typeface="Segoe Script" pitchFamily="66" charset="0"/>
              </a:rPr>
              <a:t>Теория без практики мертва</a:t>
            </a:r>
            <a:r>
              <a:rPr lang="ru-RU" b="1" dirty="0" smtClean="0">
                <a:solidFill>
                  <a:srgbClr val="00682F"/>
                </a:solidFill>
                <a:latin typeface="Segoe Script" pitchFamily="66" charset="0"/>
              </a:rPr>
              <a:t>»</a:t>
            </a:r>
            <a:r>
              <a:rPr lang="ru-RU" dirty="0">
                <a:solidFill>
                  <a:srgbClr val="00682F"/>
                </a:solidFill>
                <a:latin typeface="Segoe Script" pitchFamily="66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682F"/>
              </a:solidFill>
              <a:latin typeface="Segoe Script" pitchFamily="66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682F"/>
                </a:solidFill>
                <a:latin typeface="Segoe Script" pitchFamily="66" charset="0"/>
                <a:cs typeface="Times New Roman" pitchFamily="18" charset="0"/>
              </a:rPr>
              <a:t>                   Александр </a:t>
            </a:r>
            <a:r>
              <a:rPr lang="ru-RU" dirty="0">
                <a:solidFill>
                  <a:srgbClr val="00682F"/>
                </a:solidFill>
                <a:latin typeface="Segoe Script" pitchFamily="66" charset="0"/>
                <a:cs typeface="Times New Roman" pitchFamily="18" charset="0"/>
              </a:rPr>
              <a:t>Суворов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916832"/>
            <a:ext cx="792088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Что это такое ? </a:t>
            </a:r>
            <a:endParaRPr lang="ru-RU" sz="5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IMG_119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76" y="1226066"/>
            <a:ext cx="3619639" cy="2203160"/>
          </a:xfrm>
          <a:prstGeom prst="rect">
            <a:avLst/>
          </a:prstGeom>
          <a:noFill/>
        </p:spPr>
      </p:pic>
      <p:pic>
        <p:nvPicPr>
          <p:cNvPr id="4101" name="Picture 5" descr="F:\IMG_1195.JPG"/>
          <p:cNvPicPr>
            <a:picLocks noChangeAspect="1" noChangeArrowheads="1"/>
          </p:cNvPicPr>
          <p:nvPr/>
        </p:nvPicPr>
        <p:blipFill rotWithShape="1">
          <a:blip r:embed="rId3" cstate="print"/>
          <a:srcRect t="32590"/>
          <a:stretch/>
        </p:blipFill>
        <p:spPr bwMode="auto">
          <a:xfrm>
            <a:off x="40176" y="3154797"/>
            <a:ext cx="3619639" cy="18299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7846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Защита и представление  результатов работы на различном уровне. </a:t>
            </a:r>
            <a:endParaRPr lang="ru-RU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070" y="4048706"/>
            <a:ext cx="2605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82F"/>
                </a:solidFill>
              </a:rPr>
              <a:t>Школьный лагерь, </a:t>
            </a:r>
          </a:p>
          <a:p>
            <a:r>
              <a:rPr lang="ru-RU" b="1" dirty="0" smtClean="0">
                <a:solidFill>
                  <a:srgbClr val="00682F"/>
                </a:solidFill>
              </a:rPr>
              <a:t>итоговая  конференция,</a:t>
            </a:r>
          </a:p>
          <a:p>
            <a:r>
              <a:rPr lang="ru-RU" b="1" dirty="0" smtClean="0">
                <a:solidFill>
                  <a:srgbClr val="00682F"/>
                </a:solidFill>
              </a:rPr>
              <a:t> д. Верхняя Троица.</a:t>
            </a:r>
            <a:endParaRPr lang="ru-RU" b="1" dirty="0">
              <a:solidFill>
                <a:srgbClr val="00682F"/>
              </a:solidFill>
            </a:endParaRPr>
          </a:p>
        </p:txBody>
      </p:sp>
      <p:pic>
        <p:nvPicPr>
          <p:cNvPr id="1026" name="Picture 2" descr="C:\Users\Елена Тимофеева\Pictures\Краеведческие чтения 17\IMG_19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651" y="1165330"/>
            <a:ext cx="3295915" cy="24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9223" y="1185675"/>
            <a:ext cx="3829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82F"/>
                </a:solidFill>
              </a:rPr>
              <a:t>Ученические краеведческие чтения,</a:t>
            </a:r>
          </a:p>
          <a:p>
            <a:r>
              <a:rPr lang="ru-RU" b="1" dirty="0" smtClean="0">
                <a:solidFill>
                  <a:srgbClr val="00682F"/>
                </a:solidFill>
              </a:rPr>
              <a:t> муниципальный уровень, </a:t>
            </a:r>
          </a:p>
          <a:p>
            <a:r>
              <a:rPr lang="ru-RU" b="1" dirty="0" smtClean="0">
                <a:solidFill>
                  <a:srgbClr val="00682F"/>
                </a:solidFill>
              </a:rPr>
              <a:t>г. Кашин</a:t>
            </a:r>
            <a:endParaRPr lang="ru-RU" b="1" dirty="0">
              <a:solidFill>
                <a:srgbClr val="00682F"/>
              </a:solidFill>
            </a:endParaRPr>
          </a:p>
        </p:txBody>
      </p:sp>
      <p:pic>
        <p:nvPicPr>
          <p:cNvPr id="1027" name="Picture 3" descr="D:\27.Экологическая конференция. Станция юннатов.29.11.17\DSC029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7909" y="2560435"/>
            <a:ext cx="4003525" cy="270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2762741"/>
            <a:ext cx="3553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82F"/>
                </a:solidFill>
              </a:rPr>
              <a:t>Областная  экологическая конференция. Г. Тверь.</a:t>
            </a:r>
            <a:endParaRPr lang="ru-RU" b="1" dirty="0">
              <a:solidFill>
                <a:srgbClr val="00682F"/>
              </a:solidFill>
            </a:endParaRPr>
          </a:p>
        </p:txBody>
      </p:sp>
      <p:pic>
        <p:nvPicPr>
          <p:cNvPr id="1028" name="Picture 4" descr="C:\Users\Елена Тимофеева\Desktop\сайт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196" y="4510371"/>
            <a:ext cx="3959108" cy="22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8148" y="5623327"/>
            <a:ext cx="7879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82F"/>
                </a:solidFill>
              </a:rPr>
              <a:t>С</a:t>
            </a:r>
            <a:r>
              <a:rPr lang="ru-RU" b="1" dirty="0" smtClean="0">
                <a:solidFill>
                  <a:srgbClr val="00682F"/>
                </a:solidFill>
              </a:rPr>
              <a:t>татья  </a:t>
            </a:r>
            <a:r>
              <a:rPr lang="ru-RU" b="1" dirty="0">
                <a:solidFill>
                  <a:srgbClr val="00682F"/>
                </a:solidFill>
              </a:rPr>
              <a:t>о </a:t>
            </a:r>
            <a:r>
              <a:rPr lang="ru-RU" b="1" dirty="0" smtClean="0">
                <a:solidFill>
                  <a:srgbClr val="00682F"/>
                </a:solidFill>
              </a:rPr>
              <a:t>реке </a:t>
            </a:r>
            <a:r>
              <a:rPr lang="ru-RU" b="1" dirty="0" err="1" smtClean="0">
                <a:solidFill>
                  <a:srgbClr val="00682F"/>
                </a:solidFill>
              </a:rPr>
              <a:t>Рудомошь</a:t>
            </a:r>
            <a:r>
              <a:rPr lang="ru-RU" b="1" dirty="0" smtClean="0">
                <a:solidFill>
                  <a:srgbClr val="00682F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682F"/>
                </a:solidFill>
              </a:rPr>
              <a:t>опубликована </a:t>
            </a:r>
            <a:r>
              <a:rPr lang="ru-RU" b="1" dirty="0">
                <a:solidFill>
                  <a:srgbClr val="00682F"/>
                </a:solidFill>
              </a:rPr>
              <a:t>на сайте Водной </a:t>
            </a:r>
            <a:r>
              <a:rPr lang="ru-RU" b="1" dirty="0" smtClean="0">
                <a:solidFill>
                  <a:srgbClr val="00682F"/>
                </a:solidFill>
              </a:rPr>
              <a:t>энциклопедии</a:t>
            </a:r>
            <a:r>
              <a:rPr lang="ru-RU" b="1" dirty="0" smtClean="0"/>
              <a:t>.</a:t>
            </a:r>
            <a:r>
              <a:rPr lang="en-US" b="1" dirty="0"/>
              <a:t> </a:t>
            </a:r>
            <a:r>
              <a:rPr lang="ru-RU" b="1" dirty="0" smtClean="0"/>
              <a:t> </a:t>
            </a:r>
          </a:p>
          <a:p>
            <a:r>
              <a:rPr lang="en-US" dirty="0" smtClean="0"/>
              <a:t>http</a:t>
            </a:r>
            <a:r>
              <a:rPr lang="en-US" dirty="0"/>
              <a:t>://water-rf.ru/</a:t>
            </a:r>
            <a:r>
              <a:rPr lang="ru-RU" dirty="0" err="1"/>
              <a:t>Народная_Энциклопедия</a:t>
            </a:r>
            <a:r>
              <a:rPr lang="ru-RU" dirty="0"/>
              <a:t>/</a:t>
            </a:r>
            <a:r>
              <a:rPr lang="ru-RU" dirty="0" err="1"/>
              <a:t>Водные_объекты</a:t>
            </a:r>
            <a:r>
              <a:rPr lang="ru-RU" dirty="0"/>
              <a:t>/3199/</a:t>
            </a:r>
            <a:r>
              <a:rPr lang="ru-RU" dirty="0" err="1"/>
              <a:t>Рудомошь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331640" y="-1143000"/>
            <a:ext cx="6480721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наслаждаюсь красото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2520280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15616" y="4461212"/>
            <a:ext cx="4405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им.М.И. Калинина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836712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.Литература: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Лобжанидзе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Тетрадь-тренажер, О.Г. Котляр Тетрадь-практикум.  УМК «Сферы» для 5-6 классов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 «Вестник АсЭко»№1, 2001; №2, 2001; №1, 2003; №4,2004.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Ашихмина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Т.Я. Школьный экологический мониторинг.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М.Изд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 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Агар»1999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de-D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https://maps.yandex.ru/?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07504" y="263553"/>
            <a:ext cx="2736304" cy="2997656"/>
          </a:xfrm>
          <a:prstGeom prst="ellipse">
            <a:avLst/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>
          <a:xfrm>
            <a:off x="2771800" y="263553"/>
            <a:ext cx="61744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работы направлено на: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условий для развития личности ребенка;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мотивации личности к познанию и творчеству;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обеспечение эмоционального благополучия ребенка;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приобщение обучающихся к общечеловеческим ценностям;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профилактику асоциального поведения;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условий для социального, культурного и профессионального самоопределения, творческой самореализации личности ребенка,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интеллектуальное и духовное развитие личности ребенка;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укрепление психического и физического здоровья;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 нашей образовательной программы обеспечивают обучение, воспитание, развитие детей.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61541" y="2040334"/>
            <a:ext cx="1879744" cy="1916538"/>
            <a:chOff x="3313464" y="3960983"/>
            <a:chExt cx="1879744" cy="1916538"/>
          </a:xfrm>
        </p:grpSpPr>
        <p:sp>
          <p:nvSpPr>
            <p:cNvPr id="4" name="Овал 3"/>
            <p:cNvSpPr/>
            <p:nvPr/>
          </p:nvSpPr>
          <p:spPr>
            <a:xfrm>
              <a:off x="3313464" y="3960983"/>
              <a:ext cx="1879744" cy="19165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Овал 4"/>
            <p:cNvSpPr/>
            <p:nvPr/>
          </p:nvSpPr>
          <p:spPr>
            <a:xfrm>
              <a:off x="3588746" y="4241653"/>
              <a:ext cx="1329180" cy="13551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Школа юного краеведа -эколога</a:t>
              </a:r>
              <a:endParaRPr lang="ru-RU" sz="2300" kern="1200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89750" y="3956872"/>
            <a:ext cx="85564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Школа 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юного краеведа-эколога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деятельность обучающихся и учителя географии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проведению: 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экологических практикумов, 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походов и экскурсий в природу, 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собственных экологических акций в образовательном учреждении в июне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pp.userapi.com/c836324/v836324911/466d4/9qFTl7YSfg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738" y="0"/>
            <a:ext cx="3619768" cy="27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I:\фото\лагерь ИЮНЬ  17\IMG_21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фото\лагерь ИЮНЬ  17\KGDBRdhD5K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171" y="2631692"/>
            <a:ext cx="2518676" cy="223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:\фото\лагерь ИЮНЬ  17\S3e2cz3gxG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347102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:\фото\лагерь ИЮНЬ  17\s__DrCNQv7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19" y="4261274"/>
            <a:ext cx="3469387" cy="26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:\фото\лагерь ИЮНЬ  17\DSC00840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0847" y="2132856"/>
            <a:ext cx="3465596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Елена Тимофеева\Desktop\Безымянный.pn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3885377"/>
            <a:ext cx="3168352" cy="297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pp.userapi.com/c630422/v630422607/43182/GxMn7FMjz9Y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1" y="0"/>
            <a:ext cx="2509006" cy="263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IMG_108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54079"/>
            <a:ext cx="3347863" cy="2256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38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D:\Мои документы\работа\география\краеведение\экошкола\112___06\IMG_15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817563"/>
            <a:ext cx="4808538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:\Мои документы\Мои рисунки\лагерь 2016\IMG_10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461" y="846004"/>
            <a:ext cx="4376739" cy="328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3898776" cy="3651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Изучать природные сообщества 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своей  местности»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146922" y="0"/>
            <a:ext cx="89970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«Школа  юного краеведа – эколога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дает возможность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4"/>
          <p:cNvSpPr txBox="1">
            <a:spLocks noChangeArrowheads="1"/>
          </p:cNvSpPr>
          <p:nvPr/>
        </p:nvSpPr>
        <p:spPr bwMode="auto">
          <a:xfrm>
            <a:off x="179512" y="476672"/>
            <a:ext cx="2620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Обмениваться 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опытом</a:t>
            </a:r>
          </a:p>
        </p:txBody>
      </p:sp>
      <p:sp>
        <p:nvSpPr>
          <p:cNvPr id="7177" name="TextBox 5"/>
          <p:cNvSpPr txBox="1">
            <a:spLocks noChangeArrowheads="1"/>
          </p:cNvSpPr>
          <p:nvPr/>
        </p:nvSpPr>
        <p:spPr bwMode="auto">
          <a:xfrm>
            <a:off x="4928935" y="476672"/>
            <a:ext cx="42150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Заниматься проектной деятельностью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TextBox 6"/>
          <p:cNvSpPr txBox="1">
            <a:spLocks noChangeArrowheads="1"/>
          </p:cNvSpPr>
          <p:nvPr/>
        </p:nvSpPr>
        <p:spPr bwMode="auto">
          <a:xfrm>
            <a:off x="6167592" y="6317979"/>
            <a:ext cx="278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Проводить исследование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Мои рисунки\лагерь 2016\IMG_104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640174" y="2777796"/>
            <a:ext cx="3392043" cy="35283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Мои рисунки\лагерь 2016\IMG_108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2836779"/>
            <a:ext cx="3977427" cy="340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83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143000" y="-1143002"/>
            <a:ext cx="685800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682F"/>
                </a:solidFill>
              </a:rPr>
              <a:t>Примерная тематика занятий  по направлению «Воды нашей местности»</a:t>
            </a:r>
            <a:endParaRPr lang="ru-RU" sz="3600" b="1" dirty="0">
              <a:solidFill>
                <a:srgbClr val="00682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0" y="1700808"/>
            <a:ext cx="7499176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с водоемами сельского округа (экскурсия)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методик оценки качества воды(практические работы)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Исследовательская экспедиция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Комплексное описание реки, описание родника (оформление исследования или проекта)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143000" y="-1143002"/>
            <a:ext cx="685800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682F"/>
                </a:solidFill>
                <a:latin typeface="+mn-lt"/>
              </a:rPr>
              <a:t>Ознакомление с водоемами своей местности. ( р.Медведица</a:t>
            </a:r>
            <a:r>
              <a:rPr lang="ru-RU" sz="3600" b="1" dirty="0" smtClean="0">
                <a:solidFill>
                  <a:srgbClr val="00682F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22531" name="Содержимое 3" descr="IMG_162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1680" y="1556792"/>
            <a:ext cx="3395662" cy="4525962"/>
          </a:xfrm>
          <a:ln>
            <a:solidFill>
              <a:srgbClr val="00B0F0"/>
            </a:solidFill>
          </a:ln>
        </p:spPr>
      </p:pic>
      <p:pic>
        <p:nvPicPr>
          <p:cNvPr id="6" name="Содержимое 3" descr="IMG_143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1556792"/>
            <a:ext cx="2979334" cy="2234500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Рисунок 4" descr="IMG_143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904306"/>
            <a:ext cx="2979334" cy="22361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сканирование конкурс\img98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268760"/>
            <a:ext cx="1833730" cy="239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сканирование конкурс\img989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999" y="4581128"/>
            <a:ext cx="1656757" cy="20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G_105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79" y="195249"/>
            <a:ext cx="3744913" cy="2808287"/>
          </a:xfrm>
          <a:prstGeom prst="rect">
            <a:avLst/>
          </a:prstGeom>
          <a:noFill/>
        </p:spPr>
      </p:pic>
      <p:pic>
        <p:nvPicPr>
          <p:cNvPr id="1027" name="Picture 3" descr="F:\IMG_10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320480" cy="3240360"/>
          </a:xfrm>
          <a:prstGeom prst="rect">
            <a:avLst/>
          </a:prstGeom>
          <a:noFill/>
        </p:spPr>
      </p:pic>
      <p:pic>
        <p:nvPicPr>
          <p:cNvPr id="1028" name="Picture 4" descr="F:\практик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020" y="188640"/>
            <a:ext cx="3679957" cy="2759968"/>
          </a:xfrm>
          <a:prstGeom prst="rect">
            <a:avLst/>
          </a:prstGeom>
          <a:noFill/>
        </p:spPr>
      </p:pic>
      <p:pic>
        <p:nvPicPr>
          <p:cNvPr id="1029" name="Picture 5" descr="F:\IMG_118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4224041" cy="32403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805" y="6309319"/>
            <a:ext cx="9161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682F"/>
                </a:solidFill>
              </a:rPr>
              <a:t>Изучение методик оценки качества воды – подготовка к экспедиции</a:t>
            </a:r>
            <a:endParaRPr lang="ru-RU" dirty="0">
              <a:solidFill>
                <a:srgbClr val="00682F"/>
              </a:solidFill>
            </a:endParaRPr>
          </a:p>
        </p:txBody>
      </p:sp>
      <p:pic>
        <p:nvPicPr>
          <p:cNvPr id="2050" name="Picture 2" descr="F:\сканирование конкурс\img98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744572"/>
            <a:ext cx="1753005" cy="240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331640" y="-1143000"/>
            <a:ext cx="6480721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82F"/>
                </a:solidFill>
              </a:rPr>
              <a:t>Экспедиция на реку </a:t>
            </a:r>
            <a:r>
              <a:rPr lang="ru-RU" b="1" dirty="0" err="1" smtClean="0">
                <a:solidFill>
                  <a:srgbClr val="00682F"/>
                </a:solidFill>
              </a:rPr>
              <a:t>Рудомошь</a:t>
            </a:r>
            <a:endParaRPr lang="ru-RU" b="1" dirty="0">
              <a:solidFill>
                <a:srgbClr val="00682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«Комплексное описание реки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Рудомошь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выяснить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экологическое состояние реки,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собрать сведения в школьной экспедиции о  реке </a:t>
            </a:r>
            <a:r>
              <a:rPr lang="ru-RU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Рудомошь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1.Определить на местности характер течения реки и органолептические свойства воды.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Собрать материалы для комплексного описания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Тетрадь-практикум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«География. Планета Земля» О.Г. Котляр.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стр.24-27, практические задания)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Опросить местных жителей о использовании реки.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943</Words>
  <Application>Microsoft Office PowerPoint</Application>
  <PresentationFormat>Экран (4:3)</PresentationFormat>
  <Paragraphs>162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Comic Sans MS</vt:lpstr>
      <vt:lpstr>Monotype Corsiva</vt:lpstr>
      <vt:lpstr>Segoe Script</vt:lpstr>
      <vt:lpstr>Times New Roman</vt:lpstr>
      <vt:lpstr>Тема Office</vt:lpstr>
      <vt:lpstr>Презентация PowerPoint</vt:lpstr>
      <vt:lpstr>Практико-ориентированный проект  Школа юного краеведа-эколога</vt:lpstr>
      <vt:lpstr>Презентация PowerPoint</vt:lpstr>
      <vt:lpstr>Презентация PowerPoint</vt:lpstr>
      <vt:lpstr>Презентация PowerPoint</vt:lpstr>
      <vt:lpstr>Примерная тематика занятий  по направлению «Воды нашей местности»</vt:lpstr>
      <vt:lpstr>Ознакомление с водоемами своей местности. ( р.Медведица)</vt:lpstr>
      <vt:lpstr>Презентация PowerPoint</vt:lpstr>
      <vt:lpstr>Экспедиция на реку Рудомошь</vt:lpstr>
      <vt:lpstr>Презентация PowerPoint</vt:lpstr>
      <vt:lpstr>Презентация PowerPoint</vt:lpstr>
      <vt:lpstr>Замер ширины и глубины реки.</vt:lpstr>
      <vt:lpstr>География реки</vt:lpstr>
      <vt:lpstr>Изучение пресноводной фауны.</vt:lpstr>
      <vt:lpstr>Презентация PowerPoint</vt:lpstr>
      <vt:lpstr>Определение направления течения реки (работа с компасом) </vt:lpstr>
      <vt:lpstr>Оценка результатов исследования экологического состояния реки Рудомошь в районе деревни Хрипелево </vt:lpstr>
      <vt:lpstr>Река привлекает туристов красотой окружающего ландшафта</vt:lpstr>
      <vt:lpstr>Практическая работа на местности окончена.  Следующее занятие -  оформление результатов.</vt:lpstr>
      <vt:lpstr>Защита и представление  результатов работы на различном уровне.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 в школе им. М.И.Калинина   под руководством  учителя географии.</dc:title>
  <dc:creator>Лидия Николаевна</dc:creator>
  <cp:lastModifiedBy>Аксенова Марина Андреевна</cp:lastModifiedBy>
  <cp:revision>35</cp:revision>
  <cp:lastPrinted>2018-03-06T06:47:34Z</cp:lastPrinted>
  <dcterms:created xsi:type="dcterms:W3CDTF">2016-08-22T06:58:39Z</dcterms:created>
  <dcterms:modified xsi:type="dcterms:W3CDTF">2018-03-06T06:50:56Z</dcterms:modified>
</cp:coreProperties>
</file>